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7" r:id="rId2"/>
    <p:sldId id="274" r:id="rId3"/>
    <p:sldId id="258" r:id="rId4"/>
    <p:sldId id="272" r:id="rId5"/>
    <p:sldId id="276" r:id="rId6"/>
    <p:sldId id="259" r:id="rId7"/>
    <p:sldId id="260" r:id="rId8"/>
    <p:sldId id="288" r:id="rId9"/>
    <p:sldId id="261" r:id="rId10"/>
    <p:sldId id="262" r:id="rId11"/>
    <p:sldId id="263" r:id="rId12"/>
    <p:sldId id="273" r:id="rId13"/>
    <p:sldId id="277" r:id="rId14"/>
    <p:sldId id="278" r:id="rId15"/>
    <p:sldId id="299" r:id="rId16"/>
    <p:sldId id="268" r:id="rId17"/>
    <p:sldId id="269" r:id="rId18"/>
    <p:sldId id="270" r:id="rId19"/>
    <p:sldId id="279" r:id="rId20"/>
    <p:sldId id="289" r:id="rId21"/>
    <p:sldId id="310" r:id="rId22"/>
    <p:sldId id="290" r:id="rId23"/>
    <p:sldId id="311" r:id="rId24"/>
    <p:sldId id="291" r:id="rId25"/>
    <p:sldId id="312" r:id="rId26"/>
    <p:sldId id="280" r:id="rId27"/>
    <p:sldId id="282" r:id="rId28"/>
    <p:sldId id="292" r:id="rId29"/>
    <p:sldId id="300" r:id="rId30"/>
    <p:sldId id="301" r:id="rId31"/>
    <p:sldId id="302" r:id="rId32"/>
    <p:sldId id="307" r:id="rId33"/>
    <p:sldId id="281" r:id="rId34"/>
    <p:sldId id="308" r:id="rId35"/>
    <p:sldId id="306" r:id="rId36"/>
    <p:sldId id="283" r:id="rId37"/>
    <p:sldId id="314" r:id="rId38"/>
    <p:sldId id="315" r:id="rId39"/>
    <p:sldId id="284" r:id="rId40"/>
    <p:sldId id="305" r:id="rId41"/>
    <p:sldId id="285" r:id="rId42"/>
    <p:sldId id="286" r:id="rId43"/>
    <p:sldId id="287" r:id="rId44"/>
    <p:sldId id="271" r:id="rId45"/>
    <p:sldId id="298" r:id="rId46"/>
    <p:sldId id="293" r:id="rId47"/>
    <p:sldId id="294" r:id="rId48"/>
    <p:sldId id="295" r:id="rId49"/>
    <p:sldId id="296" r:id="rId50"/>
    <p:sldId id="29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p:cViewPr varScale="1">
        <p:scale>
          <a:sx n="67" d="100"/>
          <a:sy n="67" d="100"/>
        </p:scale>
        <p:origin x="148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ini B" userId="537af9857459a1eb" providerId="LiveId" clId="{E084EF94-1EEC-43B2-A87B-5E909D8636FC}"/>
    <pc:docChg chg="modSld">
      <pc:chgData name="Santhoshini B" userId="537af9857459a1eb" providerId="LiveId" clId="{E084EF94-1EEC-43B2-A87B-5E909D8636FC}" dt="2024-10-25T16:24:56.679" v="0" actId="20577"/>
      <pc:docMkLst>
        <pc:docMk/>
      </pc:docMkLst>
      <pc:sldChg chg="modSp mod">
        <pc:chgData name="Santhoshini B" userId="537af9857459a1eb" providerId="LiveId" clId="{E084EF94-1EEC-43B2-A87B-5E909D8636FC}" dt="2024-10-25T16:24:56.679" v="0" actId="20577"/>
        <pc:sldMkLst>
          <pc:docMk/>
          <pc:sldMk cId="0" sldId="258"/>
        </pc:sldMkLst>
        <pc:spChg chg="mod">
          <ac:chgData name="Santhoshini B" userId="537af9857459a1eb" providerId="LiveId" clId="{E084EF94-1EEC-43B2-A87B-5E909D8636FC}" dt="2024-10-25T16:24:56.679" v="0" actId="20577"/>
          <ac:spMkLst>
            <pc:docMk/>
            <pc:sldMk cId="0" sldId="258"/>
            <ac:spMk id="3" creationId="{00000000-0000-0000-0000-000000000000}"/>
          </ac:spMkLst>
        </pc:spChg>
      </pc:sldChg>
    </pc:docChg>
  </pc:docChgLst>
  <pc:docChgLst>
    <pc:chgData name="Santhoshini B" userId="537af9857459a1eb" providerId="LiveId" clId="{5562B5A7-C84E-4867-BB14-0EE3F680BA59}"/>
    <pc:docChg chg="custSel delSld modSld">
      <pc:chgData name="Santhoshini B" userId="537af9857459a1eb" providerId="LiveId" clId="{5562B5A7-C84E-4867-BB14-0EE3F680BA59}" dt="2024-04-29T09:06:20.657" v="20" actId="14100"/>
      <pc:docMkLst>
        <pc:docMk/>
      </pc:docMkLst>
      <pc:sldChg chg="del">
        <pc:chgData name="Santhoshini B" userId="537af9857459a1eb" providerId="LiveId" clId="{5562B5A7-C84E-4867-BB14-0EE3F680BA59}" dt="2024-04-29T05:36:25.348" v="0" actId="47"/>
        <pc:sldMkLst>
          <pc:docMk/>
          <pc:sldMk cId="0" sldId="304"/>
        </pc:sldMkLst>
      </pc:sldChg>
      <pc:sldChg chg="delSp del mod">
        <pc:chgData name="Santhoshini B" userId="537af9857459a1eb" providerId="LiveId" clId="{5562B5A7-C84E-4867-BB14-0EE3F680BA59}" dt="2024-04-29T09:05:19.300" v="16" actId="47"/>
        <pc:sldMkLst>
          <pc:docMk/>
          <pc:sldMk cId="0" sldId="313"/>
        </pc:sldMkLst>
        <pc:picChg chg="del">
          <ac:chgData name="Santhoshini B" userId="537af9857459a1eb" providerId="LiveId" clId="{5562B5A7-C84E-4867-BB14-0EE3F680BA59}" dt="2024-04-29T08:59:00.772" v="1" actId="478"/>
          <ac:picMkLst>
            <pc:docMk/>
            <pc:sldMk cId="0" sldId="313"/>
            <ac:picMk id="4" creationId="{00000000-0000-0000-0000-000000000000}"/>
          </ac:picMkLst>
        </pc:picChg>
      </pc:sldChg>
      <pc:sldChg chg="addSp delSp modSp mod">
        <pc:chgData name="Santhoshini B" userId="537af9857459a1eb" providerId="LiveId" clId="{5562B5A7-C84E-4867-BB14-0EE3F680BA59}" dt="2024-04-29T09:05:14.948" v="15" actId="1076"/>
        <pc:sldMkLst>
          <pc:docMk/>
          <pc:sldMk cId="0" sldId="314"/>
        </pc:sldMkLst>
        <pc:picChg chg="del">
          <ac:chgData name="Santhoshini B" userId="537af9857459a1eb" providerId="LiveId" clId="{5562B5A7-C84E-4867-BB14-0EE3F680BA59}" dt="2024-04-29T08:59:08.218" v="2" actId="478"/>
          <ac:picMkLst>
            <pc:docMk/>
            <pc:sldMk cId="0" sldId="314"/>
            <ac:picMk id="4" creationId="{00000000-0000-0000-0000-000000000000}"/>
          </ac:picMkLst>
        </pc:picChg>
        <pc:picChg chg="add del mod">
          <ac:chgData name="Santhoshini B" userId="537af9857459a1eb" providerId="LiveId" clId="{5562B5A7-C84E-4867-BB14-0EE3F680BA59}" dt="2024-04-29T09:04:44.903" v="11" actId="478"/>
          <ac:picMkLst>
            <pc:docMk/>
            <pc:sldMk cId="0" sldId="314"/>
            <ac:picMk id="5" creationId="{53B0D936-0974-BB89-05C3-49EB2A89705D}"/>
          </ac:picMkLst>
        </pc:picChg>
        <pc:picChg chg="add mod">
          <ac:chgData name="Santhoshini B" userId="537af9857459a1eb" providerId="LiveId" clId="{5562B5A7-C84E-4867-BB14-0EE3F680BA59}" dt="2024-04-29T09:05:14.948" v="15" actId="1076"/>
          <ac:picMkLst>
            <pc:docMk/>
            <pc:sldMk cId="0" sldId="314"/>
            <ac:picMk id="7" creationId="{72633B54-65F0-90F5-CF39-62DEA82940E9}"/>
          </ac:picMkLst>
        </pc:picChg>
      </pc:sldChg>
      <pc:sldChg chg="addSp delSp modSp mod">
        <pc:chgData name="Santhoshini B" userId="537af9857459a1eb" providerId="LiveId" clId="{5562B5A7-C84E-4867-BB14-0EE3F680BA59}" dt="2024-04-29T09:06:20.657" v="20" actId="14100"/>
        <pc:sldMkLst>
          <pc:docMk/>
          <pc:sldMk cId="0" sldId="315"/>
        </pc:sldMkLst>
        <pc:picChg chg="add mod">
          <ac:chgData name="Santhoshini B" userId="537af9857459a1eb" providerId="LiveId" clId="{5562B5A7-C84E-4867-BB14-0EE3F680BA59}" dt="2024-04-29T09:06:20.657" v="20" actId="14100"/>
          <ac:picMkLst>
            <pc:docMk/>
            <pc:sldMk cId="0" sldId="315"/>
            <ac:picMk id="4" creationId="{C91263DC-F9D3-09FB-F8EC-4C8C5EC44906}"/>
          </ac:picMkLst>
        </pc:picChg>
        <pc:picChg chg="del">
          <ac:chgData name="Santhoshini B" userId="537af9857459a1eb" providerId="LiveId" clId="{5562B5A7-C84E-4867-BB14-0EE3F680BA59}" dt="2024-04-29T08:59:11.322" v="3" actId="478"/>
          <ac:picMkLst>
            <pc:docMk/>
            <pc:sldMk cId="0" sldId="315"/>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999E0-87B8-49C6-9978-FDBACF4DE172}" type="datetimeFigureOut">
              <a:rPr lang="en-US" smtClean="0"/>
              <a:pPr/>
              <a:t>10/25/2024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6F1FD7-7B14-4A8E-B15F-990D6E7E0BD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80bf0f2b8_0_7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80bf0f2b8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ECFB45-F419-49B7-A094-882F54F048AD}"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E6F1FD7-7B14-4A8E-B15F-990D6E7E0BDD}" type="slidenum">
              <a:rPr lang="en-US" smtClean="0"/>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ECFB45-F419-49B7-A094-882F54F048AD}" type="slidenum">
              <a:rPr lang="en-US" smtClean="0"/>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ECFB45-F419-49B7-A094-882F54F048AD}" type="slidenum">
              <a:rPr lang="en-US" smtClean="0"/>
              <a:pPr/>
              <a:t>17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ECFB45-F419-49B7-A094-882F54F048AD}" type="slidenum">
              <a:rPr lang="en-US" smtClean="0"/>
              <a:pPr/>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E6F1FD7-7B14-4A8E-B15F-990D6E7E0BDD}"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199717D-BAF2-4FE6-92A3-0AC933B39962}"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9717D-BAF2-4FE6-92A3-0AC933B3996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C199717D-BAF2-4FE6-92A3-0AC933B39962}"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13"/>
        <p:cNvGrpSpPr/>
        <p:nvPr/>
      </p:nvGrpSpPr>
      <p:grpSpPr>
        <a:xfrm>
          <a:off x="0" y="0"/>
          <a:ext cx="0" cy="0"/>
          <a:chOff x="0" y="0"/>
          <a:chExt cx="0" cy="0"/>
        </a:xfrm>
      </p:grpSpPr>
      <p:sp>
        <p:nvSpPr>
          <p:cNvPr id="520" name="Google Shape;520;p49"/>
          <p:cNvSpPr txBox="1">
            <a:spLocks noGrp="1"/>
          </p:cNvSpPr>
          <p:nvPr>
            <p:ph type="title"/>
          </p:nvPr>
        </p:nvSpPr>
        <p:spPr>
          <a:xfrm>
            <a:off x="720000" y="593367"/>
            <a:ext cx="7704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p:wipe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C199717D-BAF2-4FE6-92A3-0AC933B39962}"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199717D-BAF2-4FE6-92A3-0AC933B39962}"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2E6E7658-BFED-4DA1-A654-BF260BFD24C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9717D-BAF2-4FE6-92A3-0AC933B39962}"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C199717D-BAF2-4FE6-92A3-0AC933B39962}"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C199717D-BAF2-4FE6-92A3-0AC933B3996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C199717D-BAF2-4FE6-92A3-0AC933B3996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C199717D-BAF2-4FE6-92A3-0AC933B39962}"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2E6E7658-BFED-4DA1-A654-BF260BFD24C9}" type="datetimeFigureOut">
              <a:rPr lang="en-US" smtClean="0"/>
              <a:pPr/>
              <a:t>10/25/2024</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199717D-BAF2-4FE6-92A3-0AC933B39962}"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2E6E7658-BFED-4DA1-A654-BF260BFD24C9}" type="datetimeFigureOut">
              <a:rPr lang="en-US" smtClean="0"/>
              <a:pPr/>
              <a:t>10/25/2024</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2E6E7658-BFED-4DA1-A654-BF260BFD24C9}" type="datetimeFigureOut">
              <a:rPr lang="en-US" smtClean="0"/>
              <a:pPr/>
              <a:t>10/25/2024</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199717D-BAF2-4FE6-92A3-0AC933B39962}"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ink.springer.com/" TargetMode="External"/><Relationship Id="rId2" Type="http://schemas.openxmlformats.org/officeDocument/2006/relationships/hyperlink" Target="http://www.semanticscholar.org/"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357158" y="2714620"/>
            <a:ext cx="8501122" cy="1000132"/>
          </a:xfrm>
        </p:spPr>
        <p:txBody>
          <a:bodyPr>
            <a:normAutofit/>
          </a:bodyPr>
          <a:lstStyle/>
          <a:p>
            <a:r>
              <a:rPr lang="en-US" sz="2400" cap="none" dirty="0">
                <a:solidFill>
                  <a:schemeClr val="tx1">
                    <a:lumMod val="95000"/>
                    <a:lumOff val="5000"/>
                  </a:schemeClr>
                </a:solidFill>
                <a:latin typeface="Times New Roman" pitchFamily="18" charset="0"/>
                <a:cs typeface="Times New Roman" pitchFamily="18" charset="0"/>
              </a:rPr>
              <a:t>Title : Gesture translation using computer vision</a:t>
            </a:r>
          </a:p>
          <a:p>
            <a:r>
              <a:rPr lang="en-US" sz="2000" cap="none" dirty="0">
                <a:solidFill>
                  <a:schemeClr val="tx1">
                    <a:lumMod val="95000"/>
                    <a:lumOff val="5000"/>
                  </a:schemeClr>
                </a:solidFill>
                <a:latin typeface="Times New Roman" pitchFamily="18" charset="0"/>
                <a:cs typeface="Times New Roman" pitchFamily="18" charset="0"/>
              </a:rPr>
              <a:t>Supervisor: Dr. </a:t>
            </a:r>
            <a:r>
              <a:rPr lang="en-US" sz="2000" cap="none" dirty="0" err="1">
                <a:solidFill>
                  <a:schemeClr val="tx1">
                    <a:lumMod val="95000"/>
                    <a:lumOff val="5000"/>
                  </a:schemeClr>
                </a:solidFill>
                <a:latin typeface="Times New Roman" pitchFamily="18" charset="0"/>
                <a:cs typeface="Times New Roman" pitchFamily="18" charset="0"/>
              </a:rPr>
              <a:t>M.Devi</a:t>
            </a:r>
            <a:r>
              <a:rPr lang="en-US" sz="2000" cap="none" dirty="0">
                <a:solidFill>
                  <a:schemeClr val="tx1">
                    <a:lumMod val="95000"/>
                    <a:lumOff val="5000"/>
                  </a:schemeClr>
                </a:solidFill>
                <a:latin typeface="Times New Roman" pitchFamily="18" charset="0"/>
                <a:cs typeface="Times New Roman" pitchFamily="18" charset="0"/>
              </a:rPr>
              <a:t> </a:t>
            </a:r>
            <a:r>
              <a:rPr lang="en-US" sz="2000" cap="none" dirty="0" err="1">
                <a:solidFill>
                  <a:schemeClr val="tx1">
                    <a:lumMod val="95000"/>
                    <a:lumOff val="5000"/>
                  </a:schemeClr>
                </a:solidFill>
                <a:latin typeface="Times New Roman" pitchFamily="18" charset="0"/>
                <a:cs typeface="Times New Roman" pitchFamily="18" charset="0"/>
              </a:rPr>
              <a:t>sri</a:t>
            </a:r>
            <a:r>
              <a:rPr lang="en-US" sz="2000" cap="none" dirty="0">
                <a:solidFill>
                  <a:schemeClr val="tx1">
                    <a:lumMod val="95000"/>
                    <a:lumOff val="5000"/>
                  </a:schemeClr>
                </a:solidFill>
                <a:latin typeface="Times New Roman" pitchFamily="18" charset="0"/>
                <a:cs typeface="Times New Roman" pitchFamily="18" charset="0"/>
              </a:rPr>
              <a:t> </a:t>
            </a:r>
            <a:r>
              <a:rPr lang="en-US" sz="2000" cap="none" dirty="0" err="1">
                <a:solidFill>
                  <a:schemeClr val="tx1">
                    <a:lumMod val="95000"/>
                    <a:lumOff val="5000"/>
                  </a:schemeClr>
                </a:solidFill>
                <a:latin typeface="Times New Roman" pitchFamily="18" charset="0"/>
                <a:cs typeface="Times New Roman" pitchFamily="18" charset="0"/>
              </a:rPr>
              <a:t>nandhini</a:t>
            </a:r>
            <a:r>
              <a:rPr lang="en-US" sz="2000" cap="none" dirty="0">
                <a:solidFill>
                  <a:schemeClr val="tx1">
                    <a:lumMod val="95000"/>
                    <a:lumOff val="5000"/>
                  </a:schemeClr>
                </a:solidFill>
                <a:latin typeface="Times New Roman" pitchFamily="18" charset="0"/>
                <a:cs typeface="Times New Roman" pitchFamily="18" charset="0"/>
              </a:rPr>
              <a:t> </a:t>
            </a:r>
          </a:p>
          <a:p>
            <a:endParaRPr lang="en-US" sz="1800" dirty="0">
              <a:solidFill>
                <a:schemeClr val="tx1">
                  <a:lumMod val="95000"/>
                  <a:lumOff val="5000"/>
                </a:schemeClr>
              </a:solidFill>
              <a:latin typeface="Times New Roman" pitchFamily="18" charset="0"/>
              <a:cs typeface="Times New Roman" pitchFamily="18" charset="0"/>
            </a:endParaRPr>
          </a:p>
        </p:txBody>
      </p:sp>
      <p:sp>
        <p:nvSpPr>
          <p:cNvPr id="7" name="Title 6"/>
          <p:cNvSpPr>
            <a:spLocks noGrp="1"/>
          </p:cNvSpPr>
          <p:nvPr>
            <p:ph type="ctrTitle"/>
          </p:nvPr>
        </p:nvSpPr>
        <p:spPr>
          <a:xfrm>
            <a:off x="642910" y="428604"/>
            <a:ext cx="7772400" cy="1571636"/>
          </a:xfrm>
        </p:spPr>
        <p:txBody>
          <a:bodyPr>
            <a:normAutofit/>
          </a:bodyPr>
          <a:lstStyle/>
          <a:p>
            <a:r>
              <a:rPr lang="en-US" sz="3800" b="1" dirty="0">
                <a:latin typeface="Times New Roman" pitchFamily="18" charset="0"/>
                <a:cs typeface="Times New Roman" pitchFamily="18" charset="0"/>
              </a:rPr>
              <a:t>A.V.C College of Engineering</a:t>
            </a:r>
            <a:br>
              <a:rPr lang="en-US" b="1" dirty="0">
                <a:latin typeface="Times New Roman" pitchFamily="18" charset="0"/>
                <a:cs typeface="Times New Roman" pitchFamily="18" charset="0"/>
              </a:rPr>
            </a:br>
            <a:r>
              <a:rPr lang="en-US" sz="2400" b="1" dirty="0">
                <a:latin typeface="Times New Roman" pitchFamily="18" charset="0"/>
                <a:cs typeface="Times New Roman" pitchFamily="18" charset="0"/>
              </a:rPr>
              <a:t>Department of Computer science &amp; Engineering</a:t>
            </a:r>
          </a:p>
        </p:txBody>
      </p:sp>
      <p:graphicFrame>
        <p:nvGraphicFramePr>
          <p:cNvPr id="9" name="Table 8"/>
          <p:cNvGraphicFramePr>
            <a:graphicFrameLocks noGrp="1"/>
          </p:cNvGraphicFramePr>
          <p:nvPr/>
        </p:nvGraphicFramePr>
        <p:xfrm>
          <a:off x="1428728" y="4500570"/>
          <a:ext cx="6096000" cy="1584960"/>
        </p:xfrm>
        <a:graphic>
          <a:graphicData uri="http://schemas.openxmlformats.org/drawingml/2006/table">
            <a:tbl>
              <a:tblPr firstRow="1" bandRow="1">
                <a:tableStyleId>{8799B23B-EC83-4686-B30A-512413B5E67A}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buFont typeface="Arial" pitchFamily="34" charset="0"/>
                        <a:buChar char="•"/>
                      </a:pPr>
                      <a:r>
                        <a:rPr lang="en-US" sz="2000" b="0" dirty="0">
                          <a:latin typeface="Times New Roman" pitchFamily="18" charset="0"/>
                          <a:cs typeface="Times New Roman" pitchFamily="18" charset="0"/>
                        </a:rPr>
                        <a:t> </a:t>
                      </a:r>
                      <a:r>
                        <a:rPr lang="en-US" sz="2000" b="0" dirty="0" err="1">
                          <a:latin typeface="Times New Roman" pitchFamily="18" charset="0"/>
                          <a:cs typeface="Times New Roman" pitchFamily="18" charset="0"/>
                        </a:rPr>
                        <a:t>Arularasi.S</a:t>
                      </a:r>
                      <a:endParaRPr lang="en-US" sz="2000" b="0" dirty="0">
                        <a:latin typeface="Times New Roman" pitchFamily="18" charset="0"/>
                        <a:cs typeface="Times New Roman" pitchFamily="18" charset="0"/>
                      </a:endParaRPr>
                    </a:p>
                  </a:txBody>
                  <a:tcPr/>
                </a:tc>
                <a:tc>
                  <a:txBody>
                    <a:bodyPr/>
                    <a:lstStyle/>
                    <a:p>
                      <a:r>
                        <a:rPr lang="en-US" sz="2000" b="0" dirty="0">
                          <a:latin typeface="Times New Roman" pitchFamily="18" charset="0"/>
                          <a:cs typeface="Times New Roman" pitchFamily="18" charset="0"/>
                        </a:rPr>
                        <a:t>820320104003</a:t>
                      </a:r>
                    </a:p>
                  </a:txBody>
                  <a:tcPr/>
                </a:tc>
                <a:extLst>
                  <a:ext uri="{0D108BD9-81ED-4DB2-BD59-A6C34878D82A}">
                    <a16:rowId xmlns:a16="http://schemas.microsoft.com/office/drawing/2014/main" val="10000"/>
                  </a:ext>
                </a:extLst>
              </a:tr>
              <a:tr h="370840">
                <a:tc>
                  <a:txBody>
                    <a:bodyPr/>
                    <a:lstStyle/>
                    <a:p>
                      <a:pPr>
                        <a:buFont typeface="Arial" pitchFamily="34" charset="0"/>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Santhoshini.B</a:t>
                      </a: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itchFamily="18" charset="0"/>
                          <a:cs typeface="Times New Roman" pitchFamily="18" charset="0"/>
                        </a:rPr>
                        <a:t>820320104032</a:t>
                      </a:r>
                    </a:p>
                  </a:txBody>
                  <a:tcPr/>
                </a:tc>
                <a:extLst>
                  <a:ext uri="{0D108BD9-81ED-4DB2-BD59-A6C34878D82A}">
                    <a16:rowId xmlns:a16="http://schemas.microsoft.com/office/drawing/2014/main" val="10001"/>
                  </a:ext>
                </a:extLst>
              </a:tr>
              <a:tr h="370840">
                <a:tc>
                  <a:txBody>
                    <a:bodyPr/>
                    <a:lstStyle/>
                    <a:p>
                      <a:pPr>
                        <a:buFont typeface="Arial" pitchFamily="34" charset="0"/>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Sowndharya.R</a:t>
                      </a: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itchFamily="18" charset="0"/>
                          <a:cs typeface="Times New Roman" pitchFamily="18" charset="0"/>
                        </a:rPr>
                        <a:t>820320104039</a:t>
                      </a:r>
                    </a:p>
                  </a:txBody>
                  <a:tcPr/>
                </a:tc>
                <a:extLst>
                  <a:ext uri="{0D108BD9-81ED-4DB2-BD59-A6C34878D82A}">
                    <a16:rowId xmlns:a16="http://schemas.microsoft.com/office/drawing/2014/main" val="10002"/>
                  </a:ext>
                </a:extLst>
              </a:tr>
              <a:tr h="370840">
                <a:tc>
                  <a:txBody>
                    <a:bodyPr/>
                    <a:lstStyle/>
                    <a:p>
                      <a:pPr>
                        <a:buFont typeface="Arial" pitchFamily="34" charset="0"/>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Sheela.V.G</a:t>
                      </a: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itchFamily="18" charset="0"/>
                          <a:cs typeface="Times New Roman" pitchFamily="18" charset="0"/>
                        </a:rPr>
                        <a:t>820320104312</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1357290" y="4000504"/>
            <a:ext cx="2231701" cy="400110"/>
          </a:xfrm>
          <a:prstGeom prst="rect">
            <a:avLst/>
          </a:prstGeom>
          <a:noFill/>
          <a:ln>
            <a:solidFill>
              <a:schemeClr val="accent3">
                <a:lumMod val="60000"/>
                <a:lumOff val="40000"/>
              </a:schemeClr>
            </a:solidFill>
          </a:ln>
        </p:spPr>
        <p:txBody>
          <a:bodyPr wrap="none" rtlCol="0">
            <a:spAutoFit/>
          </a:bodyPr>
          <a:lstStyle/>
          <a:p>
            <a:r>
              <a:rPr lang="en-US" sz="2000" dirty="0">
                <a:solidFill>
                  <a:schemeClr val="accent1">
                    <a:lumMod val="50000"/>
                  </a:schemeClr>
                </a:solidFill>
                <a:latin typeface="Times New Roman" pitchFamily="18" charset="0"/>
                <a:cs typeface="Times New Roman" pitchFamily="18" charset="0"/>
              </a:rPr>
              <a:t>TEAM MEMBERS</a:t>
            </a:r>
          </a:p>
        </p:txBody>
      </p:sp>
      <p:pic>
        <p:nvPicPr>
          <p:cNvPr id="13314" name="Picture 2" descr="A.V.C. College of Engineering"/>
          <p:cNvPicPr>
            <a:picLocks noChangeAspect="1" noChangeArrowheads="1"/>
          </p:cNvPicPr>
          <p:nvPr/>
        </p:nvPicPr>
        <p:blipFill>
          <a:blip r:embed="rId2"/>
          <a:srcRect/>
          <a:stretch>
            <a:fillRect/>
          </a:stretch>
        </p:blipFill>
        <p:spPr bwMode="auto">
          <a:xfrm>
            <a:off x="7715272" y="1071546"/>
            <a:ext cx="1000132" cy="1000133"/>
          </a:xfrm>
          <a:prstGeom prst="rect">
            <a:avLst/>
          </a:prstGeom>
          <a:noFill/>
        </p:spPr>
      </p:pic>
      <p:pic>
        <p:nvPicPr>
          <p:cNvPr id="13324" name="Picture 12" descr="Rajalakshmi Engineering College - [REC], Chennai - Admissions, Contact ..."/>
          <p:cNvPicPr>
            <a:picLocks noChangeAspect="1" noChangeArrowheads="1"/>
          </p:cNvPicPr>
          <p:nvPr/>
        </p:nvPicPr>
        <p:blipFill>
          <a:blip r:embed="rId3" cstate="print"/>
          <a:srcRect/>
          <a:stretch>
            <a:fillRect/>
          </a:stretch>
        </p:blipFill>
        <p:spPr bwMode="auto">
          <a:xfrm>
            <a:off x="285720" y="1000108"/>
            <a:ext cx="1081710" cy="1071570"/>
          </a:xfrm>
          <a:prstGeom prst="rect">
            <a:avLst/>
          </a:prstGeom>
          <a:noFill/>
        </p:spPr>
      </p:pic>
      <p:sp>
        <p:nvSpPr>
          <p:cNvPr id="11" name="TextBox 10"/>
          <p:cNvSpPr txBox="1"/>
          <p:nvPr/>
        </p:nvSpPr>
        <p:spPr>
          <a:xfrm>
            <a:off x="5143504" y="4000504"/>
            <a:ext cx="2390847" cy="400110"/>
          </a:xfrm>
          <a:prstGeom prst="rect">
            <a:avLst/>
          </a:prstGeom>
          <a:noFill/>
          <a:ln>
            <a:solidFill>
              <a:schemeClr val="accent3">
                <a:lumMod val="60000"/>
                <a:lumOff val="40000"/>
              </a:schemeClr>
            </a:solidFill>
          </a:ln>
        </p:spPr>
        <p:txBody>
          <a:bodyPr wrap="none" rtlCol="0">
            <a:spAutoFit/>
          </a:bodyPr>
          <a:lstStyle/>
          <a:p>
            <a:r>
              <a:rPr lang="en-US" sz="2000" dirty="0">
                <a:solidFill>
                  <a:schemeClr val="accent1">
                    <a:lumMod val="50000"/>
                  </a:schemeClr>
                </a:solidFill>
                <a:latin typeface="Times New Roman" pitchFamily="18" charset="0"/>
                <a:cs typeface="Times New Roman" pitchFamily="18" charset="0"/>
              </a:rPr>
              <a:t>BATCH NO: CSE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LITERATURE SURVEY</a:t>
            </a:r>
          </a:p>
        </p:txBody>
      </p:sp>
      <p:graphicFrame>
        <p:nvGraphicFramePr>
          <p:cNvPr id="4" name="Content Placeholder 3"/>
          <p:cNvGraphicFramePr>
            <a:graphicFrameLocks noGrp="1"/>
          </p:cNvGraphicFramePr>
          <p:nvPr>
            <p:ph sz="quarter" idx="1"/>
          </p:nvPr>
        </p:nvGraphicFramePr>
        <p:xfrm>
          <a:off x="214282" y="1571612"/>
          <a:ext cx="8715436" cy="5072098"/>
        </p:xfrm>
        <a:graphic>
          <a:graphicData uri="http://schemas.openxmlformats.org/drawingml/2006/table">
            <a:tbl>
              <a:tblPr firstRow="1" bandRow="1">
                <a:tableStyleId>{F5AB1C69-6EDB-4FF4-983F-18BD219EF322}</a:tableStyleId>
              </a:tblPr>
              <a:tblGrid>
                <a:gridCol w="500066">
                  <a:extLst>
                    <a:ext uri="{9D8B030D-6E8A-4147-A177-3AD203B41FA5}">
                      <a16:colId xmlns:a16="http://schemas.microsoft.com/office/drawing/2014/main" val="20000"/>
                    </a:ext>
                  </a:extLst>
                </a:gridCol>
                <a:gridCol w="1500198">
                  <a:extLst>
                    <a:ext uri="{9D8B030D-6E8A-4147-A177-3AD203B41FA5}">
                      <a16:colId xmlns:a16="http://schemas.microsoft.com/office/drawing/2014/main" val="20001"/>
                    </a:ext>
                  </a:extLst>
                </a:gridCol>
                <a:gridCol w="1214446">
                  <a:extLst>
                    <a:ext uri="{9D8B030D-6E8A-4147-A177-3AD203B41FA5}">
                      <a16:colId xmlns:a16="http://schemas.microsoft.com/office/drawing/2014/main" val="20002"/>
                    </a:ext>
                  </a:extLst>
                </a:gridCol>
                <a:gridCol w="1357322">
                  <a:extLst>
                    <a:ext uri="{9D8B030D-6E8A-4147-A177-3AD203B41FA5}">
                      <a16:colId xmlns:a16="http://schemas.microsoft.com/office/drawing/2014/main" val="20003"/>
                    </a:ext>
                  </a:extLst>
                </a:gridCol>
                <a:gridCol w="642942">
                  <a:extLst>
                    <a:ext uri="{9D8B030D-6E8A-4147-A177-3AD203B41FA5}">
                      <a16:colId xmlns:a16="http://schemas.microsoft.com/office/drawing/2014/main" val="20004"/>
                    </a:ext>
                  </a:extLst>
                </a:gridCol>
                <a:gridCol w="1785950">
                  <a:extLst>
                    <a:ext uri="{9D8B030D-6E8A-4147-A177-3AD203B41FA5}">
                      <a16:colId xmlns:a16="http://schemas.microsoft.com/office/drawing/2014/main" val="20005"/>
                    </a:ext>
                  </a:extLst>
                </a:gridCol>
                <a:gridCol w="1714512">
                  <a:extLst>
                    <a:ext uri="{9D8B030D-6E8A-4147-A177-3AD203B41FA5}">
                      <a16:colId xmlns:a16="http://schemas.microsoft.com/office/drawing/2014/main" val="20006"/>
                    </a:ext>
                  </a:extLst>
                </a:gridCol>
              </a:tblGrid>
              <a:tr h="660052">
                <a:tc>
                  <a:txBody>
                    <a:bodyPr/>
                    <a:lstStyle/>
                    <a:p>
                      <a:r>
                        <a:rPr lang="en-US" sz="1800" dirty="0">
                          <a:latin typeface="Times New Roman" pitchFamily="18" charset="0"/>
                          <a:cs typeface="Times New Roman" pitchFamily="18" charset="0"/>
                        </a:rPr>
                        <a:t>S.</a:t>
                      </a:r>
                    </a:p>
                    <a:p>
                      <a:r>
                        <a:rPr lang="en-US" sz="1800" dirty="0">
                          <a:latin typeface="Times New Roman" pitchFamily="18" charset="0"/>
                          <a:cs typeface="Times New Roman" pitchFamily="18" charset="0"/>
                        </a:rPr>
                        <a:t>no</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Authors</a:t>
                      </a:r>
                    </a:p>
                  </a:txBody>
                  <a:tcPr/>
                </a:tc>
                <a:tc>
                  <a:txBody>
                    <a:bodyPr/>
                    <a:lstStyle/>
                    <a:p>
                      <a:r>
                        <a:rPr lang="en-US" sz="1800" dirty="0">
                          <a:latin typeface="Times New Roman" pitchFamily="18" charset="0"/>
                          <a:cs typeface="Times New Roman" pitchFamily="18" charset="0"/>
                        </a:rPr>
                        <a:t>Name of the journal</a:t>
                      </a:r>
                    </a:p>
                  </a:txBody>
                  <a:tcPr/>
                </a:tc>
                <a:tc>
                  <a:txBody>
                    <a:bodyPr/>
                    <a:lstStyle/>
                    <a:p>
                      <a:r>
                        <a:rPr lang="en-US" sz="1800" dirty="0">
                          <a:latin typeface="Times New Roman" pitchFamily="18" charset="0"/>
                          <a:cs typeface="Times New Roman" pitchFamily="18" charset="0"/>
                        </a:rPr>
                        <a:t>Year</a:t>
                      </a:r>
                    </a:p>
                  </a:txBody>
                  <a:tcPr/>
                </a:tc>
                <a:tc>
                  <a:txBody>
                    <a:bodyPr/>
                    <a:lstStyle/>
                    <a:p>
                      <a:r>
                        <a:rPr lang="en-US" sz="1800" dirty="0">
                          <a:latin typeface="Times New Roman" pitchFamily="18" charset="0"/>
                          <a:cs typeface="Times New Roman" pitchFamily="18" charset="0"/>
                        </a:rPr>
                        <a:t>Methodology</a:t>
                      </a:r>
                    </a:p>
                  </a:txBody>
                  <a:tcPr/>
                </a:tc>
                <a:tc>
                  <a:txBody>
                    <a:bodyPr/>
                    <a:lstStyle/>
                    <a:p>
                      <a:r>
                        <a:rPr lang="en-US" sz="1800" dirty="0">
                          <a:latin typeface="Times New Roman" pitchFamily="18" charset="0"/>
                          <a:cs typeface="Times New Roman" pitchFamily="18" charset="0"/>
                        </a:rPr>
                        <a:t>Critics</a:t>
                      </a:r>
                    </a:p>
                  </a:txBody>
                  <a:tcPr/>
                </a:tc>
                <a:extLst>
                  <a:ext uri="{0D108BD9-81ED-4DB2-BD59-A6C34878D82A}">
                    <a16:rowId xmlns:a16="http://schemas.microsoft.com/office/drawing/2014/main" val="10000"/>
                  </a:ext>
                </a:extLst>
              </a:tr>
              <a:tr h="2065213">
                <a:tc>
                  <a:txBody>
                    <a:bodyPr/>
                    <a:lstStyle/>
                    <a:p>
                      <a:r>
                        <a:rPr lang="en-US" sz="2000" dirty="0">
                          <a:latin typeface="Times New Roman" pitchFamily="18" charset="0"/>
                          <a:cs typeface="Times New Roman" pitchFamily="18" charset="0"/>
                        </a:rPr>
                        <a:t>9.</a:t>
                      </a:r>
                    </a:p>
                  </a:txBody>
                  <a:tcPr/>
                </a:tc>
                <a:tc>
                  <a:txBody>
                    <a:bodyPr/>
                    <a:lstStyle/>
                    <a:p>
                      <a:r>
                        <a:rPr kumimoji="0" lang="en-US" sz="1800" b="0" i="0" kern="1200" dirty="0">
                          <a:solidFill>
                            <a:schemeClr val="dk1"/>
                          </a:solidFill>
                          <a:latin typeface="Times New Roman" pitchFamily="18" charset="0"/>
                          <a:ea typeface="+mn-ea"/>
                          <a:cs typeface="Times New Roman" pitchFamily="18" charset="0"/>
                        </a:rPr>
                        <a:t>Conversion of Sign Language To Text &amp;</a:t>
                      </a:r>
                      <a:r>
                        <a:rPr kumimoji="0" lang="en-US" sz="1800" b="0" i="0" kern="1200" baseline="0" dirty="0">
                          <a:solidFill>
                            <a:schemeClr val="dk1"/>
                          </a:solidFill>
                          <a:latin typeface="Times New Roman" pitchFamily="18" charset="0"/>
                          <a:ea typeface="+mn-ea"/>
                          <a:cs typeface="Times New Roman" pitchFamily="18" charset="0"/>
                        </a:rPr>
                        <a:t> </a:t>
                      </a:r>
                      <a:r>
                        <a:rPr kumimoji="0" lang="en-US" sz="1800" b="0" i="0" kern="1200" dirty="0">
                          <a:solidFill>
                            <a:schemeClr val="dk1"/>
                          </a:solidFill>
                          <a:latin typeface="Times New Roman" pitchFamily="18" charset="0"/>
                          <a:ea typeface="+mn-ea"/>
                          <a:cs typeface="Times New Roman" pitchFamily="18" charset="0"/>
                        </a:rPr>
                        <a:t>Speech Using M/C</a:t>
                      </a:r>
                      <a:r>
                        <a:rPr kumimoji="0" lang="en-US" sz="1800" b="0" i="0" kern="1200" baseline="0" dirty="0">
                          <a:solidFill>
                            <a:schemeClr val="dk1"/>
                          </a:solidFill>
                          <a:latin typeface="Times New Roman" pitchFamily="18" charset="0"/>
                          <a:ea typeface="+mn-ea"/>
                          <a:cs typeface="Times New Roman" pitchFamily="18" charset="0"/>
                        </a:rPr>
                        <a:t> </a:t>
                      </a:r>
                      <a:r>
                        <a:rPr kumimoji="0" lang="en-US" sz="1800" b="0" i="0" kern="1200" dirty="0">
                          <a:solidFill>
                            <a:schemeClr val="dk1"/>
                          </a:solidFill>
                          <a:latin typeface="Times New Roman" pitchFamily="18" charset="0"/>
                          <a:ea typeface="+mn-ea"/>
                          <a:cs typeface="Times New Roman" pitchFamily="18" charset="0"/>
                        </a:rPr>
                        <a:t>Learning Techniques</a:t>
                      </a:r>
                    </a:p>
                  </a:txBody>
                  <a:tcPr/>
                </a:tc>
                <a:tc>
                  <a:txBody>
                    <a:bodyPr/>
                    <a:lstStyle/>
                    <a:p>
                      <a:r>
                        <a:rPr lang="en-US" sz="1800" dirty="0">
                          <a:latin typeface="Times New Roman" pitchFamily="18" charset="0"/>
                          <a:cs typeface="Times New Roman" pitchFamily="18" charset="0"/>
                        </a:rPr>
                        <a:t>Victoria </a:t>
                      </a:r>
                      <a:r>
                        <a:rPr lang="en-US" sz="1800" dirty="0" err="1">
                          <a:latin typeface="Times New Roman" pitchFamily="18" charset="0"/>
                          <a:cs typeface="Times New Roman" pitchFamily="18" charset="0"/>
                        </a:rPr>
                        <a:t>Adebimpe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Akano</a:t>
                      </a: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Adejoke</a:t>
                      </a:r>
                      <a:r>
                        <a:rPr lang="en-US" sz="1800" baseline="0" dirty="0">
                          <a:latin typeface="Times New Roman" pitchFamily="18" charset="0"/>
                          <a:cs typeface="Times New Roman" pitchFamily="18" charset="0"/>
                        </a:rPr>
                        <a:t> O </a:t>
                      </a:r>
                      <a:r>
                        <a:rPr lang="en-US" sz="1800" baseline="0" dirty="0" err="1">
                          <a:latin typeface="Times New Roman" pitchFamily="18" charset="0"/>
                          <a:cs typeface="Times New Roman" pitchFamily="18" charset="0"/>
                        </a:rPr>
                        <a:t>Olamiti</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Journal</a:t>
                      </a:r>
                      <a:r>
                        <a:rPr lang="en-US" sz="1800" baseline="0" dirty="0">
                          <a:latin typeface="Times New Roman" pitchFamily="18" charset="0"/>
                          <a:cs typeface="Times New Roman" pitchFamily="18" charset="0"/>
                        </a:rPr>
                        <a:t> of research &amp; review in science</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2018</a:t>
                      </a:r>
                    </a:p>
                  </a:txBody>
                  <a:tcPr/>
                </a:tc>
                <a:tc>
                  <a:txBody>
                    <a:bodyPr/>
                    <a:lstStyle/>
                    <a:p>
                      <a:r>
                        <a:rPr lang="en-US" sz="1800" b="1" dirty="0">
                          <a:latin typeface="Times New Roman" pitchFamily="18" charset="0"/>
                          <a:cs typeface="Times New Roman" pitchFamily="18" charset="0"/>
                        </a:rPr>
                        <a:t>Machine Learning-</a:t>
                      </a:r>
                      <a:r>
                        <a:rPr lang="en-US" sz="1800" dirty="0">
                          <a:latin typeface="Times New Roman" pitchFamily="18" charset="0"/>
                          <a:cs typeface="Times New Roman" pitchFamily="18" charset="0"/>
                        </a:rPr>
                        <a:t>(</a:t>
                      </a:r>
                      <a:r>
                        <a:rPr kumimoji="0" lang="en-US" sz="1800" b="0" i="0" kern="1200" dirty="0">
                          <a:solidFill>
                            <a:schemeClr val="dk1"/>
                          </a:solidFill>
                          <a:effectLst/>
                          <a:latin typeface="Times New Roman" pitchFamily="18" charset="0"/>
                          <a:ea typeface="+mn-ea"/>
                          <a:cs typeface="Times New Roman" pitchFamily="18" charset="0"/>
                        </a:rPr>
                        <a:t>the framework of FAST &amp;</a:t>
                      </a:r>
                      <a:r>
                        <a:rPr kumimoji="0" lang="en-US" sz="1800" b="0" i="0" kern="1200" baseline="0" dirty="0">
                          <a:solidFill>
                            <a:schemeClr val="dk1"/>
                          </a:solidFill>
                          <a:effectLst/>
                          <a:latin typeface="Times New Roman" pitchFamily="18" charset="0"/>
                          <a:ea typeface="+mn-ea"/>
                          <a:cs typeface="Times New Roman" pitchFamily="18" charset="0"/>
                        </a:rPr>
                        <a:t> </a:t>
                      </a:r>
                      <a:r>
                        <a:rPr kumimoji="0" lang="en-US" sz="1800" b="0" i="0" kern="1200" dirty="0">
                          <a:solidFill>
                            <a:schemeClr val="dk1"/>
                          </a:solidFill>
                          <a:effectLst/>
                          <a:latin typeface="Times New Roman" pitchFamily="18" charset="0"/>
                          <a:ea typeface="+mn-ea"/>
                          <a:cs typeface="Times New Roman" pitchFamily="18" charset="0"/>
                        </a:rPr>
                        <a:t>SURF </a:t>
                      </a:r>
                      <a:r>
                        <a:rPr kumimoji="0" lang="en-US" sz="1800" b="0" i="0" kern="1200" dirty="0" err="1">
                          <a:solidFill>
                            <a:schemeClr val="dk1"/>
                          </a:solidFill>
                          <a:effectLst/>
                          <a:latin typeface="Times New Roman" pitchFamily="18" charset="0"/>
                          <a:ea typeface="+mn-ea"/>
                          <a:cs typeface="Times New Roman" pitchFamily="18" charset="0"/>
                        </a:rPr>
                        <a:t>alg’s</a:t>
                      </a:r>
                      <a:r>
                        <a:rPr kumimoji="0" lang="en-US" sz="1800" b="0" i="0" kern="1200" dirty="0">
                          <a:solidFill>
                            <a:schemeClr val="dk1"/>
                          </a:solidFill>
                          <a:effectLst/>
                          <a:latin typeface="Times New Roman" pitchFamily="18" charset="0"/>
                          <a:ea typeface="+mn-ea"/>
                          <a:cs typeface="Times New Roman" pitchFamily="18" charset="0"/>
                        </a:rPr>
                        <a:t>. The sys</a:t>
                      </a:r>
                      <a:r>
                        <a:rPr kumimoji="0" lang="en-US" sz="1800" b="0" i="0" kern="1200" baseline="0" dirty="0">
                          <a:solidFill>
                            <a:schemeClr val="dk1"/>
                          </a:solidFill>
                          <a:effectLst/>
                          <a:latin typeface="Times New Roman" pitchFamily="18" charset="0"/>
                          <a:ea typeface="+mn-ea"/>
                          <a:cs typeface="Times New Roman" pitchFamily="18" charset="0"/>
                        </a:rPr>
                        <a:t> </a:t>
                      </a:r>
                      <a:r>
                        <a:rPr kumimoji="0" lang="en-US" sz="1800" b="0" i="0" kern="1200" dirty="0">
                          <a:solidFill>
                            <a:schemeClr val="dk1"/>
                          </a:solidFill>
                          <a:effectLst/>
                          <a:latin typeface="Times New Roman" pitchFamily="18" charset="0"/>
                          <a:ea typeface="+mn-ea"/>
                          <a:cs typeface="Times New Roman" pitchFamily="18" charset="0"/>
                        </a:rPr>
                        <a:t>goes</a:t>
                      </a:r>
                      <a:r>
                        <a:rPr kumimoji="0" lang="en-US" sz="1800" b="0" i="0" kern="1200" baseline="0" dirty="0">
                          <a:solidFill>
                            <a:schemeClr val="dk1"/>
                          </a:solidFill>
                          <a:effectLst/>
                          <a:latin typeface="Times New Roman" pitchFamily="18" charset="0"/>
                          <a:ea typeface="+mn-ea"/>
                          <a:cs typeface="Times New Roman" pitchFamily="18" charset="0"/>
                        </a:rPr>
                        <a:t> </a:t>
                      </a:r>
                      <a:r>
                        <a:rPr kumimoji="0" lang="en-US" sz="1800" b="0" i="0" kern="1200" dirty="0">
                          <a:solidFill>
                            <a:schemeClr val="dk1"/>
                          </a:solidFill>
                          <a:effectLst/>
                          <a:latin typeface="Times New Roman" pitchFamily="18" charset="0"/>
                          <a:ea typeface="+mn-ea"/>
                          <a:cs typeface="Times New Roman" pitchFamily="18" charset="0"/>
                        </a:rPr>
                        <a:t>through various phases)</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It</a:t>
                      </a:r>
                      <a:r>
                        <a:rPr lang="en-US" sz="1800" baseline="0" dirty="0">
                          <a:latin typeface="Times New Roman" pitchFamily="18" charset="0"/>
                          <a:cs typeface="Times New Roman" pitchFamily="18" charset="0"/>
                        </a:rPr>
                        <a:t> captures the human image in the </a:t>
                      </a:r>
                      <a:r>
                        <a:rPr lang="en-US" sz="1800" baseline="0" dirty="0" err="1">
                          <a:latin typeface="Times New Roman" pitchFamily="18" charset="0"/>
                          <a:cs typeface="Times New Roman" pitchFamily="18" charset="0"/>
                        </a:rPr>
                        <a:t>bg</a:t>
                      </a:r>
                      <a:r>
                        <a:rPr lang="en-US" sz="1800" baseline="0" dirty="0">
                          <a:latin typeface="Times New Roman" pitchFamily="18" charset="0"/>
                          <a:cs typeface="Times New Roman" pitchFamily="18" charset="0"/>
                        </a:rPr>
                        <a:t> makes it harder to identify the </a:t>
                      </a:r>
                      <a:r>
                        <a:rPr lang="en-US" sz="1800" baseline="0" dirty="0" err="1">
                          <a:latin typeface="Times New Roman" pitchFamily="18" charset="0"/>
                          <a:cs typeface="Times New Roman" pitchFamily="18" charset="0"/>
                        </a:rPr>
                        <a:t>sl</a:t>
                      </a:r>
                      <a:endParaRPr lang="en-US" sz="1800" baseline="0" dirty="0">
                        <a:latin typeface="Times New Roman" pitchFamily="18" charset="0"/>
                        <a:cs typeface="Times New Roman" pitchFamily="18" charset="0"/>
                      </a:endParaRPr>
                    </a:p>
                    <a:p>
                      <a:r>
                        <a:rPr lang="en-US" sz="1800" baseline="0" dirty="0">
                          <a:latin typeface="Times New Roman" pitchFamily="18" charset="0"/>
                          <a:cs typeface="Times New Roman" pitchFamily="18" charset="0"/>
                        </a:rPr>
                        <a:t>Only 49 signs got used.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2346833">
                <a:tc>
                  <a:txBody>
                    <a:bodyPr/>
                    <a:lstStyle/>
                    <a:p>
                      <a:r>
                        <a:rPr lang="en-US" sz="2000" dirty="0">
                          <a:latin typeface="Times New Roman" pitchFamily="18" charset="0"/>
                          <a:cs typeface="Times New Roman" pitchFamily="18" charset="0"/>
                        </a:rPr>
                        <a:t>10.</a:t>
                      </a:r>
                    </a:p>
                  </a:txBody>
                  <a:tcPr/>
                </a:tc>
                <a:tc>
                  <a:txBody>
                    <a:bodyPr/>
                    <a:lstStyle/>
                    <a:p>
                      <a:r>
                        <a:rPr lang="en-US" sz="2000" dirty="0">
                          <a:latin typeface="Times New Roman" pitchFamily="18" charset="0"/>
                          <a:cs typeface="Times New Roman" pitchFamily="18" charset="0"/>
                        </a:rPr>
                        <a:t>A novel method for recognizing hand gestured</a:t>
                      </a:r>
                      <a:r>
                        <a:rPr lang="en-US" sz="2000" baseline="0" dirty="0">
                          <a:latin typeface="Times New Roman" pitchFamily="18" charset="0"/>
                          <a:cs typeface="Times New Roman" pitchFamily="18" charset="0"/>
                        </a:rPr>
                        <a:t> </a:t>
                      </a:r>
                      <a:r>
                        <a:rPr lang="en-US" sz="2000" baseline="0" dirty="0" err="1">
                          <a:latin typeface="Times New Roman" pitchFamily="18" charset="0"/>
                          <a:cs typeface="Times New Roman" pitchFamily="18" charset="0"/>
                        </a:rPr>
                        <a:t>sl</a:t>
                      </a:r>
                      <a:r>
                        <a:rPr lang="en-US" sz="2000" baseline="0" dirty="0">
                          <a:latin typeface="Times New Roman" pitchFamily="18" charset="0"/>
                          <a:cs typeface="Times New Roman" pitchFamily="18" charset="0"/>
                        </a:rPr>
                        <a:t> using SGD alg.&amp; CNN</a:t>
                      </a:r>
                      <a:endParaRPr lang="en-US" sz="2000" dirty="0">
                        <a:latin typeface="Times New Roman" pitchFamily="18" charset="0"/>
                        <a:cs typeface="Times New Roman" pitchFamily="18" charset="0"/>
                      </a:endParaRPr>
                    </a:p>
                  </a:txBody>
                  <a:tcPr/>
                </a:tc>
                <a:tc>
                  <a:txBody>
                    <a:bodyPr/>
                    <a:lstStyle/>
                    <a:p>
                      <a:r>
                        <a:rPr lang="en-US" sz="1800" dirty="0" err="1">
                          <a:latin typeface="Times New Roman" pitchFamily="18" charset="0"/>
                          <a:cs typeface="Times New Roman" pitchFamily="18" charset="0"/>
                        </a:rPr>
                        <a:t>Dr.</a:t>
                      </a:r>
                      <a:r>
                        <a:rPr lang="en-US" sz="1800" baseline="0" dirty="0" err="1">
                          <a:latin typeface="Times New Roman" pitchFamily="18" charset="0"/>
                          <a:cs typeface="Times New Roman" pitchFamily="18" charset="0"/>
                        </a:rPr>
                        <a:t>Vinod</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B.Durai</a:t>
                      </a:r>
                      <a:endParaRPr lang="en-US" sz="1800" baseline="0" dirty="0">
                        <a:latin typeface="Times New Roman" pitchFamily="18" charset="0"/>
                        <a:cs typeface="Times New Roman" pitchFamily="18" charset="0"/>
                      </a:endParaRPr>
                    </a:p>
                    <a:p>
                      <a:r>
                        <a:rPr lang="en-US" sz="1800" baseline="0" dirty="0" err="1">
                          <a:latin typeface="Times New Roman" pitchFamily="18" charset="0"/>
                          <a:cs typeface="Times New Roman" pitchFamily="18" charset="0"/>
                        </a:rPr>
                        <a:t>Mr.Anish</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Kiran</a:t>
                      </a:r>
                      <a:endParaRPr lang="en-US" sz="1800" baseline="0" dirty="0">
                        <a:latin typeface="Times New Roman" pitchFamily="18" charset="0"/>
                        <a:cs typeface="Times New Roman" pitchFamily="18" charset="0"/>
                      </a:endParaRPr>
                    </a:p>
                    <a:p>
                      <a:r>
                        <a:rPr lang="en-US" sz="1800" baseline="0" dirty="0" err="1">
                          <a:latin typeface="Times New Roman" pitchFamily="18" charset="0"/>
                          <a:cs typeface="Times New Roman" pitchFamily="18" charset="0"/>
                        </a:rPr>
                        <a:t>Mr.Arind</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Rao</a:t>
                      </a:r>
                      <a:endParaRPr lang="en-US" sz="1800" baseline="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IJISAE</a:t>
                      </a:r>
                    </a:p>
                  </a:txBody>
                  <a:tcPr/>
                </a:tc>
                <a:tc>
                  <a:txBody>
                    <a:bodyPr/>
                    <a:lstStyle/>
                    <a:p>
                      <a:r>
                        <a:rPr lang="en-US" sz="1800" dirty="0">
                          <a:latin typeface="Times New Roman" pitchFamily="18" charset="0"/>
                          <a:cs typeface="Times New Roman" pitchFamily="18" charset="0"/>
                        </a:rPr>
                        <a:t>2023</a:t>
                      </a:r>
                    </a:p>
                  </a:txBody>
                  <a:tcPr/>
                </a:tc>
                <a:tc>
                  <a:txBody>
                    <a:bodyPr/>
                    <a:lstStyle/>
                    <a:p>
                      <a:r>
                        <a:rPr lang="en-US" sz="1800" b="1" dirty="0">
                          <a:latin typeface="Times New Roman" pitchFamily="18" charset="0"/>
                          <a:cs typeface="Times New Roman" pitchFamily="18" charset="0"/>
                        </a:rPr>
                        <a:t>Stochastic</a:t>
                      </a:r>
                      <a:r>
                        <a:rPr lang="en-US" sz="1800" b="1" baseline="0" dirty="0">
                          <a:latin typeface="Times New Roman" pitchFamily="18" charset="0"/>
                          <a:cs typeface="Times New Roman" pitchFamily="18" charset="0"/>
                        </a:rPr>
                        <a:t> Gradient Descent </a:t>
                      </a:r>
                      <a:r>
                        <a:rPr lang="en-US" sz="1800" b="1" baseline="0" dirty="0" err="1">
                          <a:latin typeface="Times New Roman" pitchFamily="18" charset="0"/>
                          <a:cs typeface="Times New Roman" pitchFamily="18" charset="0"/>
                        </a:rPr>
                        <a:t>Alg</a:t>
                      </a:r>
                      <a:r>
                        <a:rPr lang="en-US" sz="1800" b="1" baseline="0" dirty="0">
                          <a:latin typeface="Times New Roman" pitchFamily="18" charset="0"/>
                          <a:cs typeface="Times New Roman" pitchFamily="18" charset="0"/>
                        </a:rPr>
                        <a:t> &amp; CNN Techniques</a:t>
                      </a:r>
                      <a:r>
                        <a:rPr lang="en-US" sz="1800" baseline="0" dirty="0">
                          <a:latin typeface="Times New Roman" pitchFamily="18" charset="0"/>
                          <a:cs typeface="Times New Roman" pitchFamily="18" charset="0"/>
                        </a:rPr>
                        <a:t>.</a:t>
                      </a:r>
                    </a:p>
                    <a:p>
                      <a:r>
                        <a:rPr lang="en-US" sz="1800" baseline="0" dirty="0">
                          <a:latin typeface="Times New Roman" pitchFamily="18" charset="0"/>
                          <a:cs typeface="Times New Roman" pitchFamily="18" charset="0"/>
                        </a:rPr>
                        <a:t>(Converting char to ASCII to Binary.)</a:t>
                      </a:r>
                      <a:endParaRPr lang="en-US" sz="1800" dirty="0">
                        <a:latin typeface="Times New Roman" pitchFamily="18" charset="0"/>
                        <a:cs typeface="Times New Roman" pitchFamily="18" charset="0"/>
                      </a:endParaRPr>
                    </a:p>
                  </a:txBody>
                  <a:tcPr/>
                </a:tc>
                <a:tc>
                  <a:txBody>
                    <a:bodyPr/>
                    <a:lstStyle/>
                    <a:p>
                      <a:r>
                        <a:rPr lang="en-US" sz="1800" baseline="0" dirty="0">
                          <a:latin typeface="Times New Roman" pitchFamily="18" charset="0"/>
                          <a:cs typeface="Times New Roman" pitchFamily="18" charset="0"/>
                        </a:rPr>
                        <a:t>Takes time to process output.</a:t>
                      </a:r>
                    </a:p>
                    <a:p>
                      <a:r>
                        <a:rPr lang="en-US" sz="1800" baseline="0" dirty="0">
                          <a:latin typeface="Times New Roman" pitchFamily="18" charset="0"/>
                          <a:cs typeface="Times New Roman" pitchFamily="18" charset="0"/>
                        </a:rPr>
                        <a:t>More number of datasets can be added.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357158" y="1928802"/>
            <a:ext cx="8503920" cy="4071966"/>
          </a:xfrm>
        </p:spPr>
        <p:txBody>
          <a:bodyPr>
            <a:noAutofit/>
          </a:bodyPr>
          <a:lstStyle/>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Identifying challenges in sign language detection is crucial for improving communication accessibility for individuals with hearing impairments.</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One primary issue lies in accurately capturing and interpreting the intricate hand movements and gestures that form the basis of sign language. </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Variability in hand shapes, orientations, and movements, compounded by differences in signing styles among individuals, poses a significant challenge for automated detection systems. </a:t>
            </a:r>
          </a:p>
          <a:p>
            <a:pPr>
              <a:lnSpc>
                <a:spcPct val="110000"/>
              </a:lnSpc>
            </a:pPr>
            <a:endParaRPr lang="en-US"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500166" y="428604"/>
            <a:ext cx="5848076" cy="584775"/>
          </a:xfrm>
          <a:prstGeom prst="rect">
            <a:avLst/>
          </a:prstGeom>
          <a:noFill/>
        </p:spPr>
        <p:txBody>
          <a:bodyPr wrap="none" rtlCol="0">
            <a:spAutoFit/>
          </a:bodyPr>
          <a:lstStyle/>
          <a:p>
            <a:r>
              <a:rPr lang="en-US" sz="3200" b="1" dirty="0">
                <a:latin typeface="Times New Roman" pitchFamily="18" charset="0"/>
                <a:cs typeface="Times New Roman" pitchFamily="18" charset="0"/>
              </a:rPr>
              <a:t>PROBLEM IDENTIFICATION</a:t>
            </a:r>
            <a:endParaRPr lang="en-US" sz="3200" b="1"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PROPOSED SYSTEM</a:t>
            </a:r>
          </a:p>
        </p:txBody>
      </p:sp>
      <p:sp>
        <p:nvSpPr>
          <p:cNvPr id="3" name="Content Placeholder 2"/>
          <p:cNvSpPr>
            <a:spLocks noGrp="1"/>
          </p:cNvSpPr>
          <p:nvPr>
            <p:ph sz="quarter" idx="1"/>
          </p:nvPr>
        </p:nvSpPr>
        <p:spPr>
          <a:xfrm>
            <a:off x="214282" y="1714464"/>
            <a:ext cx="8572528" cy="5143536"/>
          </a:xfrm>
        </p:spPr>
        <p:txBody>
          <a:bodyPr>
            <a:noAutofit/>
          </a:bodyPr>
          <a:lstStyle/>
          <a:p>
            <a:pPr algn="just">
              <a:lnSpc>
                <a:spcPct val="160000"/>
              </a:lnSpc>
              <a:buFont typeface="Wingdings" pitchFamily="2" charset="2"/>
              <a:buChar char="v"/>
            </a:pPr>
            <a:r>
              <a:rPr lang="en-US" sz="1800" dirty="0">
                <a:latin typeface="Times New Roman" pitchFamily="18" charset="0"/>
                <a:cs typeface="Times New Roman" pitchFamily="18" charset="0"/>
              </a:rPr>
              <a:t>We used “handgesture.csv” dataset  for gesture recognition using CNN for more accuracy.</a:t>
            </a:r>
          </a:p>
          <a:p>
            <a:pPr algn="just">
              <a:lnSpc>
                <a:spcPct val="160000"/>
              </a:lnSpc>
              <a:buFont typeface="Wingdings" pitchFamily="2" charset="2"/>
              <a:buChar char="v"/>
            </a:pPr>
            <a:r>
              <a:rPr lang="en-US" sz="1800" dirty="0">
                <a:latin typeface="Times New Roman" pitchFamily="18" charset="0"/>
                <a:cs typeface="Times New Roman" pitchFamily="18" charset="0"/>
              </a:rPr>
              <a:t>The proposed method leverages CNNs, a deep learning architecture adept at learning spatial hierarchies of features, making them well-suited for detecting complex hand gestures inherent in sign language.</a:t>
            </a:r>
          </a:p>
          <a:p>
            <a:pPr algn="just">
              <a:lnSpc>
                <a:spcPct val="170000"/>
              </a:lnSpc>
              <a:buFont typeface="Wingdings" pitchFamily="2" charset="2"/>
              <a:buChar char="v"/>
            </a:pPr>
            <a:r>
              <a:rPr lang="en-US" sz="1800" dirty="0">
                <a:latin typeface="Times New Roman" pitchFamily="18" charset="0"/>
                <a:cs typeface="Times New Roman" pitchFamily="18" charset="0"/>
              </a:rPr>
              <a:t>During training, the network learns to classify hand gestures into corresponding sign language symbols by minimizing a predefined loss function through back propagation.</a:t>
            </a:r>
          </a:p>
          <a:p>
            <a:pPr algn="just">
              <a:lnSpc>
                <a:spcPct val="170000"/>
              </a:lnSpc>
              <a:buFont typeface="Wingdings" pitchFamily="2" charset="2"/>
              <a:buChar char="v"/>
            </a:pPr>
            <a:r>
              <a:rPr lang="en-US" sz="1800" dirty="0">
                <a:latin typeface="Times New Roman" pitchFamily="18" charset="0"/>
                <a:cs typeface="Times New Roman" pitchFamily="18" charset="0"/>
              </a:rPr>
              <a:t>Fine-tuning and optimization techniques ensure the model's robustness and generalization ability to accurately detect sign language gestures in real-world scenarios.</a:t>
            </a:r>
          </a:p>
          <a:p>
            <a:pPr algn="just"/>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1000100" y="5000636"/>
            <a:ext cx="7215238" cy="13573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ARCHITECTURE DIAGRAM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83636" b="82812"/>
          <a:stretch>
            <a:fillRect/>
          </a:stretch>
        </p:blipFill>
        <p:spPr bwMode="auto">
          <a:xfrm>
            <a:off x="571472" y="1571612"/>
            <a:ext cx="857256" cy="104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14480" y="1500174"/>
            <a:ext cx="2500330" cy="26432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 name="Rectangle 6"/>
          <p:cNvSpPr/>
          <p:nvPr/>
        </p:nvSpPr>
        <p:spPr>
          <a:xfrm>
            <a:off x="2000232" y="1643050"/>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Preprocessing</a:t>
            </a:r>
          </a:p>
        </p:txBody>
      </p:sp>
      <p:sp>
        <p:nvSpPr>
          <p:cNvPr id="8" name="Rectangle 7"/>
          <p:cNvSpPr/>
          <p:nvPr/>
        </p:nvSpPr>
        <p:spPr>
          <a:xfrm>
            <a:off x="2000232" y="2143116"/>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Segmentation</a:t>
            </a:r>
          </a:p>
        </p:txBody>
      </p:sp>
      <p:sp>
        <p:nvSpPr>
          <p:cNvPr id="9" name="Rectangle 8"/>
          <p:cNvSpPr/>
          <p:nvPr/>
        </p:nvSpPr>
        <p:spPr>
          <a:xfrm>
            <a:off x="2000232" y="2643182"/>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Feature extraction</a:t>
            </a:r>
          </a:p>
        </p:txBody>
      </p:sp>
      <p:sp>
        <p:nvSpPr>
          <p:cNvPr id="10" name="Rectangle 9"/>
          <p:cNvSpPr/>
          <p:nvPr/>
        </p:nvSpPr>
        <p:spPr>
          <a:xfrm>
            <a:off x="2000232" y="3143248"/>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Classification(CNN)</a:t>
            </a:r>
          </a:p>
        </p:txBody>
      </p:sp>
      <p:sp>
        <p:nvSpPr>
          <p:cNvPr id="11" name="Rectangle 10"/>
          <p:cNvSpPr/>
          <p:nvPr/>
        </p:nvSpPr>
        <p:spPr>
          <a:xfrm>
            <a:off x="2000232" y="3643314"/>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Classified file</a:t>
            </a:r>
          </a:p>
        </p:txBody>
      </p:sp>
      <p:sp>
        <p:nvSpPr>
          <p:cNvPr id="12" name="Rectangle 11"/>
          <p:cNvSpPr/>
          <p:nvPr/>
        </p:nvSpPr>
        <p:spPr>
          <a:xfrm>
            <a:off x="5000628" y="1428736"/>
            <a:ext cx="2500330" cy="26432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4" name="Rectangle 13"/>
          <p:cNvSpPr/>
          <p:nvPr/>
        </p:nvSpPr>
        <p:spPr>
          <a:xfrm>
            <a:off x="5286380" y="3500438"/>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Feature Extraction</a:t>
            </a:r>
          </a:p>
        </p:txBody>
      </p:sp>
      <p:sp>
        <p:nvSpPr>
          <p:cNvPr id="15" name="Rectangle 14"/>
          <p:cNvSpPr/>
          <p:nvPr/>
        </p:nvSpPr>
        <p:spPr>
          <a:xfrm>
            <a:off x="5286380" y="2857496"/>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Segmentation</a:t>
            </a:r>
          </a:p>
        </p:txBody>
      </p:sp>
      <p:sp>
        <p:nvSpPr>
          <p:cNvPr id="16" name="Rectangle 15"/>
          <p:cNvSpPr/>
          <p:nvPr/>
        </p:nvSpPr>
        <p:spPr>
          <a:xfrm>
            <a:off x="5286380" y="2214554"/>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Preprocessing</a:t>
            </a:r>
          </a:p>
        </p:txBody>
      </p:sp>
      <p:sp>
        <p:nvSpPr>
          <p:cNvPr id="17" name="Rectangle 16"/>
          <p:cNvSpPr/>
          <p:nvPr/>
        </p:nvSpPr>
        <p:spPr>
          <a:xfrm>
            <a:off x="5286380" y="1643050"/>
            <a:ext cx="1928826"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Times New Roman" pitchFamily="18" charset="0"/>
                <a:cs typeface="Times New Roman" pitchFamily="18" charset="0"/>
              </a:rPr>
              <a:t>Capture</a:t>
            </a:r>
          </a:p>
        </p:txBody>
      </p:sp>
      <p:pic>
        <p:nvPicPr>
          <p:cNvPr id="39938" name="Picture 2" descr="See related image detail. Golden - Database Icons - Iconshock"/>
          <p:cNvPicPr>
            <a:picLocks noChangeAspect="1" noChangeArrowheads="1"/>
          </p:cNvPicPr>
          <p:nvPr/>
        </p:nvPicPr>
        <p:blipFill>
          <a:blip r:embed="rId3"/>
          <a:srcRect/>
          <a:stretch>
            <a:fillRect/>
          </a:stretch>
        </p:blipFill>
        <p:spPr bwMode="auto">
          <a:xfrm>
            <a:off x="4071934" y="4000504"/>
            <a:ext cx="1071570" cy="1071571"/>
          </a:xfrm>
          <a:prstGeom prst="rect">
            <a:avLst/>
          </a:prstGeom>
          <a:noFill/>
        </p:spPr>
      </p:pic>
      <p:cxnSp>
        <p:nvCxnSpPr>
          <p:cNvPr id="19" name="Elbow Connector 18"/>
          <p:cNvCxnSpPr/>
          <p:nvPr/>
        </p:nvCxnSpPr>
        <p:spPr>
          <a:xfrm rot="16200000" flipH="1">
            <a:off x="3178959" y="3893348"/>
            <a:ext cx="607224" cy="110728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2"/>
            <a:endCxn id="39938" idx="3"/>
          </p:cNvCxnSpPr>
          <p:nvPr/>
        </p:nvCxnSpPr>
        <p:spPr>
          <a:xfrm rot="5400000">
            <a:off x="5464975" y="3750472"/>
            <a:ext cx="464348" cy="110728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43372" y="4000504"/>
            <a:ext cx="963725" cy="369332"/>
          </a:xfrm>
          <a:prstGeom prst="rect">
            <a:avLst/>
          </a:prstGeom>
          <a:noFill/>
        </p:spPr>
        <p:txBody>
          <a:bodyPr wrap="none" rtlCol="0">
            <a:spAutoFit/>
          </a:bodyPr>
          <a:lstStyle/>
          <a:p>
            <a:r>
              <a:rPr lang="en-US" dirty="0"/>
              <a:t>Dataset</a:t>
            </a:r>
          </a:p>
        </p:txBody>
      </p:sp>
      <p:sp>
        <p:nvSpPr>
          <p:cNvPr id="25" name="TextBox 24"/>
          <p:cNvSpPr txBox="1"/>
          <p:nvPr/>
        </p:nvSpPr>
        <p:spPr>
          <a:xfrm>
            <a:off x="7572396" y="2643182"/>
            <a:ext cx="1183337" cy="369332"/>
          </a:xfrm>
          <a:prstGeom prst="rect">
            <a:avLst/>
          </a:prstGeom>
          <a:noFill/>
        </p:spPr>
        <p:txBody>
          <a:bodyPr wrap="none" rtlCol="0">
            <a:spAutoFit/>
          </a:bodyPr>
          <a:lstStyle/>
          <a:p>
            <a:r>
              <a:rPr lang="en-US" dirty="0">
                <a:latin typeface="Times New Roman" pitchFamily="18" charset="0"/>
                <a:cs typeface="Times New Roman" pitchFamily="18" charset="0"/>
              </a:rPr>
              <a:t>TESTING</a:t>
            </a:r>
          </a:p>
        </p:txBody>
      </p:sp>
      <p:sp>
        <p:nvSpPr>
          <p:cNvPr id="29" name="Rectangle 28"/>
          <p:cNvSpPr/>
          <p:nvPr/>
        </p:nvSpPr>
        <p:spPr>
          <a:xfrm>
            <a:off x="3929058" y="5286388"/>
            <a:ext cx="1428760" cy="2857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Detection</a:t>
            </a:r>
          </a:p>
        </p:txBody>
      </p:sp>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l="81818" b="81250"/>
          <a:stretch>
            <a:fillRect/>
          </a:stretch>
        </p:blipFill>
        <p:spPr bwMode="auto">
          <a:xfrm>
            <a:off x="7715272" y="1428736"/>
            <a:ext cx="1000132" cy="120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357158" y="2643182"/>
            <a:ext cx="1343638" cy="369332"/>
          </a:xfrm>
          <a:prstGeom prst="rect">
            <a:avLst/>
          </a:prstGeom>
          <a:noFill/>
        </p:spPr>
        <p:txBody>
          <a:bodyPr wrap="none" rtlCol="0">
            <a:spAutoFit/>
          </a:bodyPr>
          <a:lstStyle/>
          <a:p>
            <a:r>
              <a:rPr lang="en-US" dirty="0">
                <a:latin typeface="Times New Roman" pitchFamily="18" charset="0"/>
                <a:cs typeface="Times New Roman" pitchFamily="18" charset="0"/>
              </a:rPr>
              <a:t>TRAINING</a:t>
            </a:r>
          </a:p>
        </p:txBody>
      </p:sp>
      <p:sp>
        <p:nvSpPr>
          <p:cNvPr id="33" name="Rectangle 32"/>
          <p:cNvSpPr/>
          <p:nvPr/>
        </p:nvSpPr>
        <p:spPr>
          <a:xfrm>
            <a:off x="6643702" y="5857892"/>
            <a:ext cx="1428760"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Speech</a:t>
            </a:r>
          </a:p>
        </p:txBody>
      </p:sp>
      <p:sp>
        <p:nvSpPr>
          <p:cNvPr id="34" name="Rectangle 33"/>
          <p:cNvSpPr/>
          <p:nvPr/>
        </p:nvSpPr>
        <p:spPr>
          <a:xfrm>
            <a:off x="1142976" y="5857892"/>
            <a:ext cx="1428760" cy="357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Text</a:t>
            </a:r>
          </a:p>
        </p:txBody>
      </p:sp>
      <p:cxnSp>
        <p:nvCxnSpPr>
          <p:cNvPr id="39" name="Straight Arrow Connector 38"/>
          <p:cNvCxnSpPr>
            <a:stCxn id="29" idx="3"/>
            <a:endCxn id="33" idx="0"/>
          </p:cNvCxnSpPr>
          <p:nvPr/>
        </p:nvCxnSpPr>
        <p:spPr>
          <a:xfrm>
            <a:off x="5357818" y="5429264"/>
            <a:ext cx="2000264"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9" idx="1"/>
            <a:endCxn id="34" idx="0"/>
          </p:cNvCxnSpPr>
          <p:nvPr/>
        </p:nvCxnSpPr>
        <p:spPr>
          <a:xfrm rot="10800000" flipV="1">
            <a:off x="1857356" y="5429264"/>
            <a:ext cx="2071702"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14282" y="3286124"/>
            <a:ext cx="1428760" cy="8572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Using different layers</a:t>
            </a:r>
          </a:p>
        </p:txBody>
      </p:sp>
      <p:sp>
        <p:nvSpPr>
          <p:cNvPr id="32" name="Rectangle 31"/>
          <p:cNvSpPr/>
          <p:nvPr/>
        </p:nvSpPr>
        <p:spPr>
          <a:xfrm>
            <a:off x="3929058" y="5715016"/>
            <a:ext cx="1428760" cy="6429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Recognized</a:t>
            </a:r>
          </a:p>
          <a:p>
            <a:pPr algn="ctr"/>
            <a:r>
              <a:rPr lang="en-US" dirty="0"/>
              <a:t>gesture</a:t>
            </a:r>
          </a:p>
        </p:txBody>
      </p:sp>
      <p:cxnSp>
        <p:nvCxnSpPr>
          <p:cNvPr id="35" name="Straight Arrow Connector 34"/>
          <p:cNvCxnSpPr>
            <a:stCxn id="33" idx="1"/>
            <a:endCxn id="32" idx="3"/>
          </p:cNvCxnSpPr>
          <p:nvPr/>
        </p:nvCxnSpPr>
        <p:spPr>
          <a:xfrm rot="10800000">
            <a:off x="5357818" y="6036487"/>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3"/>
            <a:endCxn id="32" idx="1"/>
          </p:cNvCxnSpPr>
          <p:nvPr/>
        </p:nvCxnSpPr>
        <p:spPr>
          <a:xfrm>
            <a:off x="2571736" y="6036487"/>
            <a:ext cx="135732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938" idx="2"/>
            <a:endCxn id="29" idx="0"/>
          </p:cNvCxnSpPr>
          <p:nvPr/>
        </p:nvCxnSpPr>
        <p:spPr>
          <a:xfrm rot="16200000" flipH="1">
            <a:off x="4518422" y="5161371"/>
            <a:ext cx="214313"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2" idx="0"/>
          </p:cNvCxnSpPr>
          <p:nvPr/>
        </p:nvCxnSpPr>
        <p:spPr>
          <a:xfrm rot="5400000">
            <a:off x="4607719" y="5679297"/>
            <a:ext cx="7143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1"/>
            <a:endCxn id="28" idx="3"/>
          </p:cNvCxnSpPr>
          <p:nvPr/>
        </p:nvCxnSpPr>
        <p:spPr>
          <a:xfrm rot="10800000" flipV="1">
            <a:off x="1643042" y="3321842"/>
            <a:ext cx="357190" cy="392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429256" y="4643446"/>
            <a:ext cx="2803973" cy="369332"/>
          </a:xfrm>
          <a:prstGeom prst="rect">
            <a:avLst/>
          </a:prstGeom>
          <a:noFill/>
        </p:spPr>
        <p:txBody>
          <a:bodyPr wrap="none" rtlCol="0">
            <a:spAutoFit/>
          </a:bodyPr>
          <a:lstStyle/>
          <a:p>
            <a:r>
              <a:rPr lang="en-US" dirty="0"/>
              <a:t>Recognized sign language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348" y="428604"/>
            <a:ext cx="7772400" cy="1524000"/>
          </a:xfrm>
        </p:spPr>
        <p:txBody>
          <a:bodyPr>
            <a:normAutofit/>
          </a:bodyPr>
          <a:lstStyle/>
          <a:p>
            <a:r>
              <a:rPr lang="en-US" sz="3200" b="1" dirty="0">
                <a:latin typeface="Times New Roman" pitchFamily="18" charset="0"/>
                <a:cs typeface="Times New Roman" pitchFamily="18" charset="0"/>
              </a:rPr>
              <a:t>HARDWARE REQUIREMENTS</a:t>
            </a:r>
          </a:p>
        </p:txBody>
      </p:sp>
      <p:sp>
        <p:nvSpPr>
          <p:cNvPr id="7" name="Subtitle 2"/>
          <p:cNvSpPr>
            <a:spLocks noGrp="1"/>
          </p:cNvSpPr>
          <p:nvPr>
            <p:ph type="body" idx="1"/>
          </p:nvPr>
        </p:nvSpPr>
        <p:spPr>
          <a:xfrm>
            <a:off x="571472" y="2786058"/>
            <a:ext cx="8072494" cy="1971684"/>
          </a:xfrm>
        </p:spPr>
        <p:txBody>
          <a:bodyPr>
            <a:normAutofit/>
          </a:bodyPr>
          <a:lstStyle/>
          <a:p>
            <a:pPr algn="just"/>
            <a:r>
              <a:rPr lang="en-US" sz="1800" dirty="0">
                <a:latin typeface="Times New Roman" pitchFamily="18" charset="0"/>
                <a:cs typeface="Times New Roman" pitchFamily="18" charset="0"/>
              </a:rPr>
              <a:t>HARDWARE REQUIREMENTS:</a:t>
            </a:r>
          </a:p>
          <a:p>
            <a:pPr algn="just"/>
            <a:endParaRPr lang="en-US" sz="1800" dirty="0">
              <a:latin typeface="Times New Roman" pitchFamily="18" charset="0"/>
              <a:cs typeface="Times New Roman" pitchFamily="18" charset="0"/>
            </a:endParaRPr>
          </a:p>
          <a:p>
            <a:pPr lvl="2" algn="just"/>
            <a:r>
              <a:rPr lang="en-IN" sz="2000" dirty="0">
                <a:solidFill>
                  <a:schemeClr val="tx1"/>
                </a:solidFill>
                <a:latin typeface="Times New Roman" panose="02020603050405020304" pitchFamily="18" charset="0"/>
                <a:cs typeface="Times New Roman" panose="02020603050405020304" pitchFamily="18" charset="0"/>
              </a:rPr>
              <a:t>Processors 		: Intel Core i5 processor 4300M at 2.60 GHz</a:t>
            </a:r>
          </a:p>
          <a:p>
            <a:pPr lvl="2" algn="just"/>
            <a:r>
              <a:rPr lang="en-IN" sz="2000" dirty="0">
                <a:solidFill>
                  <a:schemeClr val="tx1"/>
                </a:solidFill>
                <a:latin typeface="Times New Roman" panose="02020603050405020304" pitchFamily="18" charset="0"/>
                <a:cs typeface="Times New Roman" panose="02020603050405020304" pitchFamily="18" charset="0"/>
              </a:rPr>
              <a:t>Disk space		: 320 GB</a:t>
            </a:r>
          </a:p>
          <a:p>
            <a:pPr lvl="2" algn="just"/>
            <a:r>
              <a:rPr lang="en-IN" sz="2000" dirty="0">
                <a:solidFill>
                  <a:schemeClr val="tx1"/>
                </a:solidFill>
                <a:latin typeface="Times New Roman" panose="02020603050405020304" pitchFamily="18" charset="0"/>
                <a:cs typeface="Times New Roman" panose="02020603050405020304" pitchFamily="18" charset="0"/>
              </a:rPr>
              <a:t>Operating systems	: Windows10, </a:t>
            </a:r>
            <a:r>
              <a:rPr lang="en-IN" sz="2000" dirty="0" err="1">
                <a:solidFill>
                  <a:schemeClr val="tx1"/>
                </a:solidFill>
                <a:latin typeface="Times New Roman" panose="02020603050405020304" pitchFamily="18" charset="0"/>
                <a:cs typeface="Times New Roman" panose="02020603050405020304" pitchFamily="18" charset="0"/>
              </a:rPr>
              <a:t>macOS</a:t>
            </a:r>
            <a:r>
              <a:rPr lang="en-IN" sz="2000" dirty="0">
                <a:solidFill>
                  <a:schemeClr val="tx1"/>
                </a:solidFill>
                <a:latin typeface="Times New Roman" panose="02020603050405020304" pitchFamily="18" charset="0"/>
                <a:cs typeface="Times New Roman" panose="02020603050405020304" pitchFamily="18" charset="0"/>
              </a:rPr>
              <a:t>, and Linux</a:t>
            </a:r>
          </a:p>
          <a:p>
            <a:pPr algn="just"/>
            <a:endParaRPr lang="en-US" sz="1800" b="1" dirty="0">
              <a:solidFill>
                <a:schemeClr val="tx2"/>
              </a:solidFill>
              <a:latin typeface="Times New Roman" pitchFamily="18" charset="0"/>
              <a:cs typeface="Times New Roman" pitchFamily="18"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8" y="4572008"/>
            <a:ext cx="990600" cy="103667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5140" y="4572008"/>
            <a:ext cx="1404160" cy="103346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4348" y="428604"/>
            <a:ext cx="7772400" cy="1524000"/>
          </a:xfrm>
        </p:spPr>
        <p:txBody>
          <a:bodyPr>
            <a:normAutofit/>
          </a:bodyPr>
          <a:lstStyle/>
          <a:p>
            <a:r>
              <a:rPr lang="en-US" sz="3200" b="1" dirty="0">
                <a:latin typeface="Times New Roman" pitchFamily="18" charset="0"/>
                <a:cs typeface="Times New Roman" pitchFamily="18" charset="0"/>
              </a:rPr>
              <a:t>SOFTWARE REQUIREMENTS</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8" y="4572008"/>
            <a:ext cx="990600" cy="103667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5140" y="4572008"/>
            <a:ext cx="1404160" cy="103346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14348" y="2786058"/>
            <a:ext cx="6000792" cy="3170099"/>
          </a:xfrm>
          <a:prstGeom prst="rect">
            <a:avLst/>
          </a:prstGeom>
          <a:noFill/>
        </p:spPr>
        <p:txBody>
          <a:bodyPr wrap="square" rtlCol="0">
            <a:spAutoFit/>
          </a:bodyPr>
          <a:lstStyle/>
          <a:p>
            <a:r>
              <a:rPr lang="en-US" sz="2000" b="1" dirty="0">
                <a:solidFill>
                  <a:schemeClr val="bg2">
                    <a:lumMod val="50000"/>
                  </a:schemeClr>
                </a:solidFill>
                <a:latin typeface="Times New Roman" pitchFamily="18" charset="0"/>
                <a:cs typeface="Times New Roman" pitchFamily="18" charset="0"/>
              </a:rPr>
              <a:t>SOFTWARE REQUIREMENTS</a:t>
            </a:r>
          </a:p>
          <a:p>
            <a:r>
              <a:rPr lang="en-US" sz="2000" dirty="0" err="1">
                <a:latin typeface="Times New Roman" pitchFamily="18" charset="0"/>
                <a:cs typeface="Times New Roman" pitchFamily="18" charset="0"/>
              </a:rPr>
              <a:t>ServerSide</a:t>
            </a:r>
            <a:r>
              <a:rPr lang="en-US" sz="2000" dirty="0">
                <a:latin typeface="Times New Roman" pitchFamily="18" charset="0"/>
                <a:cs typeface="Times New Roman" pitchFamily="18" charset="0"/>
              </a:rPr>
              <a:t>: Python3.7.4(64-bit) or (32-bit)</a:t>
            </a:r>
          </a:p>
          <a:p>
            <a:r>
              <a:rPr lang="en-US" sz="2000" dirty="0" err="1">
                <a:latin typeface="Times New Roman" pitchFamily="18" charset="0"/>
                <a:cs typeface="Times New Roman" pitchFamily="18" charset="0"/>
              </a:rPr>
              <a:t>ClientSide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HTML,CSS,Bootstrap</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Libraries required: The following libraries are needed</a:t>
            </a:r>
          </a:p>
          <a:p>
            <a:pPr lvl="4"/>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keras</a:t>
            </a:r>
            <a:endParaRPr lang="en-US" sz="2000" dirty="0">
              <a:latin typeface="Times New Roman" pitchFamily="18" charset="0"/>
              <a:cs typeface="Times New Roman" pitchFamily="18" charset="0"/>
            </a:endParaRPr>
          </a:p>
          <a:p>
            <a:pPr lvl="4"/>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scikitlearn</a:t>
            </a:r>
            <a:endParaRPr lang="en-US" sz="2000" dirty="0">
              <a:latin typeface="Times New Roman" pitchFamily="18" charset="0"/>
              <a:cs typeface="Times New Roman" pitchFamily="18" charset="0"/>
            </a:endParaRPr>
          </a:p>
          <a:p>
            <a:pPr lvl="4"/>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numpy</a:t>
            </a:r>
            <a:endParaRPr lang="en-US" sz="2000" dirty="0">
              <a:latin typeface="Times New Roman" pitchFamily="18" charset="0"/>
              <a:cs typeface="Times New Roman" pitchFamily="18" charset="0"/>
            </a:endParaRPr>
          </a:p>
          <a:p>
            <a:pPr lvl="4"/>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tensorflow</a:t>
            </a:r>
            <a:endParaRPr lang="en-US" sz="2000" dirty="0">
              <a:latin typeface="Times New Roman" pitchFamily="18" charset="0"/>
              <a:cs typeface="Times New Roman" pitchFamily="18" charset="0"/>
            </a:endParaRPr>
          </a:p>
          <a:p>
            <a:pPr lvl="4"/>
            <a:r>
              <a:rPr lang="en-US" sz="2000" dirty="0">
                <a:latin typeface="Times New Roman" pitchFamily="18" charset="0"/>
                <a:cs typeface="Times New Roman" pitchFamily="18" charset="0"/>
              </a:rPr>
              <a:t>•flask</a:t>
            </a:r>
          </a:p>
          <a:p>
            <a:pPr lvl="4"/>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pyaudio</a:t>
            </a:r>
            <a:endParaRPr lang="en-US" sz="20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0232" y="857232"/>
            <a:ext cx="5000660" cy="1571636"/>
          </a:xfrm>
        </p:spPr>
        <p:txBody>
          <a:bodyPr>
            <a:noAutofit/>
          </a:bodyPr>
          <a:lstStyle/>
          <a:p>
            <a:pPr>
              <a:lnSpc>
                <a:spcPct val="150000"/>
              </a:lnSpc>
            </a:pPr>
            <a:r>
              <a:rPr lang="en-US" sz="3600" b="1" dirty="0">
                <a:latin typeface="Times New Roman" pitchFamily="18" charset="0"/>
                <a:cs typeface="Times New Roman" pitchFamily="18" charset="0"/>
              </a:rPr>
              <a:t>MODULES</a:t>
            </a:r>
            <a:br>
              <a:rPr lang="en-US" sz="3600" b="1" dirty="0">
                <a:latin typeface="Times New Roman" pitchFamily="18" charset="0"/>
                <a:cs typeface="Times New Roman" pitchFamily="18" charset="0"/>
              </a:rPr>
            </a:br>
            <a:endParaRPr lang="en-US" sz="3600" b="1" dirty="0">
              <a:latin typeface="Times New Roman" pitchFamily="18" charset="0"/>
              <a:cs typeface="Times New Roman" pitchFamily="18" charset="0"/>
            </a:endParaRPr>
          </a:p>
        </p:txBody>
      </p:sp>
      <p:sp>
        <p:nvSpPr>
          <p:cNvPr id="6" name="Text Placeholder 5"/>
          <p:cNvSpPr>
            <a:spLocks noGrp="1"/>
          </p:cNvSpPr>
          <p:nvPr>
            <p:ph type="body" idx="1"/>
          </p:nvPr>
        </p:nvSpPr>
        <p:spPr>
          <a:xfrm>
            <a:off x="1214414" y="3071810"/>
            <a:ext cx="6480174" cy="2646878"/>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AQUISITION </a:t>
            </a:r>
            <a:endParaRPr lang="en-IN" sz="20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Train/test dataset </a:t>
            </a:r>
            <a:endParaRPr lang="en-IN" sz="20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Pre-processing </a:t>
            </a:r>
            <a:endParaRPr lang="en-IN" sz="20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Classification</a:t>
            </a:r>
            <a:endParaRPr lang="en-IN" sz="2000"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ACTION DETECTION </a:t>
            </a:r>
            <a:endParaRPr lang="en-IN" sz="20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nSpc>
                <a:spcPct val="150000"/>
              </a:lnSpc>
            </a:pPr>
            <a:br>
              <a:rPr lang="en-US" sz="3200" b="1" dirty="0">
                <a:solidFill>
                  <a:schemeClr val="tx1"/>
                </a:solidFill>
                <a:latin typeface="Times New Roman" pitchFamily="18" charset="0"/>
                <a:cs typeface="Times New Roman" pitchFamily="18" charset="0"/>
              </a:rPr>
            </a:br>
            <a:r>
              <a:rPr lang="en-US" sz="3200" b="1" dirty="0">
                <a:solidFill>
                  <a:schemeClr val="tx1"/>
                </a:solidFill>
                <a:latin typeface="Times New Roman" pitchFamily="18" charset="0"/>
                <a:cs typeface="Times New Roman" pitchFamily="18" charset="0"/>
              </a:rPr>
              <a:t>1.DATA ACQUISITION</a:t>
            </a:r>
          </a:p>
        </p:txBody>
      </p:sp>
      <p:pic>
        <p:nvPicPr>
          <p:cNvPr id="3074" name="Picture 2" descr="Woman Showing Phrase American Sign Language Stock Image - Image of ..."/>
          <p:cNvPicPr>
            <a:picLocks noChangeAspect="1" noChangeArrowheads="1"/>
          </p:cNvPicPr>
          <p:nvPr/>
        </p:nvPicPr>
        <p:blipFill>
          <a:blip r:embed="rId3"/>
          <a:srcRect t="27541" b="25426"/>
          <a:stretch>
            <a:fillRect/>
          </a:stretch>
        </p:blipFill>
        <p:spPr bwMode="auto">
          <a:xfrm>
            <a:off x="0" y="5429264"/>
            <a:ext cx="9144000" cy="908941"/>
          </a:xfrm>
          <a:prstGeom prst="rect">
            <a:avLst/>
          </a:prstGeom>
          <a:noFill/>
        </p:spPr>
      </p:pic>
      <p:sp>
        <p:nvSpPr>
          <p:cNvPr id="6" name="TextBox 5"/>
          <p:cNvSpPr txBox="1"/>
          <p:nvPr/>
        </p:nvSpPr>
        <p:spPr>
          <a:xfrm>
            <a:off x="357158" y="1857364"/>
            <a:ext cx="8534400" cy="286232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module serves as the entry point for the system, where hand gestures or movements captured through cameras or sensors are inputted.</a:t>
            </a:r>
          </a:p>
          <a:p>
            <a:pPr marL="171450" indent="-1714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involves acquiring real-time or pre-recorded video sequences of sign language gestures performed by individuals.</a:t>
            </a:r>
          </a:p>
          <a:p>
            <a:pPr marL="171450" indent="-1714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input hand module prepares the raw video data for further processing and analysis by subsequent modules.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596" y="214290"/>
            <a:ext cx="8534400" cy="1559080"/>
          </a:xfrm>
        </p:spPr>
        <p:txBody>
          <a:bodyPr>
            <a:noAutofit/>
          </a:bodyPr>
          <a:lstStyle/>
          <a:p>
            <a:pPr lvl="0">
              <a:lnSpc>
                <a:spcPct val="150000"/>
              </a:lnSpc>
            </a:pPr>
            <a:br>
              <a:rPr lang="en-US" sz="3200" dirty="0">
                <a:solidFill>
                  <a:schemeClr val="tx1"/>
                </a:solidFill>
                <a:latin typeface="Times New Roman" pitchFamily="18" charset="0"/>
                <a:cs typeface="Times New Roman" pitchFamily="18" charset="0"/>
              </a:rPr>
            </a:br>
            <a:br>
              <a:rPr lang="en-US" sz="3200" dirty="0">
                <a:solidFill>
                  <a:schemeClr val="tx1"/>
                </a:solidFill>
                <a:latin typeface="Times New Roman" pitchFamily="18" charset="0"/>
                <a:cs typeface="Times New Roman" pitchFamily="18" charset="0"/>
              </a:rPr>
            </a:br>
            <a:br>
              <a:rPr lang="en-US" sz="3200" dirty="0">
                <a:solidFill>
                  <a:schemeClr val="tx1"/>
                </a:solidFill>
                <a:latin typeface="Times New Roman" pitchFamily="18" charset="0"/>
                <a:cs typeface="Times New Roman" pitchFamily="18" charset="0"/>
              </a:rPr>
            </a:br>
            <a:br>
              <a:rPr lang="en-US" sz="3200" dirty="0">
                <a:solidFill>
                  <a:schemeClr val="tx1"/>
                </a:solidFill>
                <a:latin typeface="Times New Roman" pitchFamily="18" charset="0"/>
                <a:cs typeface="Times New Roman" pitchFamily="18" charset="0"/>
              </a:rPr>
            </a:br>
            <a:r>
              <a:rPr lang="en-US" sz="3200" b="1" dirty="0">
                <a:solidFill>
                  <a:schemeClr val="tx1"/>
                </a:solidFill>
                <a:latin typeface="Times New Roman" pitchFamily="18" charset="0"/>
                <a:cs typeface="Times New Roman" pitchFamily="18" charset="0"/>
              </a:rPr>
              <a:t>2.TRAIN/TEST DATASET </a:t>
            </a:r>
            <a:br>
              <a:rPr lang="en-IN" sz="3200" b="1" dirty="0">
                <a:solidFill>
                  <a:schemeClr val="tx1"/>
                </a:solidFill>
                <a:latin typeface="Times New Roman" panose="02020603050405020304" pitchFamily="18" charset="0"/>
                <a:cs typeface="Times New Roman" panose="02020603050405020304" pitchFamily="18" charset="0"/>
              </a:rPr>
            </a:br>
            <a:endParaRPr lang="en-US" sz="3200" b="1" dirty="0">
              <a:solidFill>
                <a:schemeClr val="tx1"/>
              </a:solidFill>
              <a:latin typeface="Times New Roman" pitchFamily="18" charset="0"/>
              <a:cs typeface="Times New Roman" pitchFamily="18" charset="0"/>
            </a:endParaRPr>
          </a:p>
        </p:txBody>
      </p:sp>
      <p:sp>
        <p:nvSpPr>
          <p:cNvPr id="6" name="TextBox 5"/>
          <p:cNvSpPr txBox="1"/>
          <p:nvPr/>
        </p:nvSpPr>
        <p:spPr>
          <a:xfrm>
            <a:off x="500034" y="1714488"/>
            <a:ext cx="7929618" cy="36317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module, a comprehensive dataset of sign language gestures is collected and divided into training and testing subsets.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training dataset is used to train the model, such as a Convolutional Neural Network (CNN), to recognize and classify sign language gestures.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testing dataset is used to evaluate the performance of the trained model and assess its accuracy and generalization capabilities.</a:t>
            </a:r>
          </a:p>
          <a:p>
            <a:endParaRPr lang="en-US" sz="2000" dirty="0">
              <a:solidFill>
                <a:schemeClr val="dk1"/>
              </a:solidFill>
              <a:latin typeface="Times New Roman" pitchFamily="18" charset="0"/>
              <a:ea typeface="Cambay"/>
              <a:cs typeface="Times New Roman" pitchFamily="18" charset="0"/>
              <a:sym typeface="Cambay"/>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620" y="4929198"/>
            <a:ext cx="1417743" cy="14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1428736"/>
            <a:ext cx="8686800" cy="373031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Pre-processing is a crucial step that prepares the input data for feature extraction and classification.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involves various operations such as resizing, normalization, and noise reduction to enhance the quality and consistency of the input hand images or video frames.</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Pre-processing techniques ensure that the input data is standardized and suitable for analysis by the deep learning model.</a:t>
            </a:r>
          </a:p>
          <a:p>
            <a:pPr marL="285750" indent="-285750" algn="just">
              <a:lnSpc>
                <a:spcPct val="150000"/>
              </a:lnSpc>
              <a:buFont typeface="Arial" panose="020B0604020202020204" pitchFamily="34" charset="0"/>
              <a:buChar char="•"/>
            </a:pPr>
            <a:endParaRPr lang="en-US" sz="2000" b="1" dirty="0">
              <a:solidFill>
                <a:schemeClr val="tx2"/>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42" y="4357694"/>
            <a:ext cx="3595209"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Google Shape;641;p62"/>
          <p:cNvSpPr txBox="1">
            <a:spLocks noGrp="1"/>
          </p:cNvSpPr>
          <p:nvPr>
            <p:ph type="title"/>
          </p:nvPr>
        </p:nvSpPr>
        <p:spPr>
          <a:prstGeom prst="rect">
            <a:avLst/>
          </a:prstGeom>
        </p:spPr>
        <p:txBody>
          <a:bodyPr spcFirstLastPara="1" wrap="square" lIns="91425" tIns="91425" rIns="91425" bIns="91425" anchor="ctr" anchorCtr="0">
            <a:noAutofit/>
          </a:bodyPr>
          <a:lstStyle/>
          <a:p>
            <a:r>
              <a:rPr lang="en-US" sz="3200" b="1" dirty="0">
                <a:solidFill>
                  <a:schemeClr val="tx1"/>
                </a:solidFill>
                <a:latin typeface="Times New Roman" panose="02020603050405020304" pitchFamily="18" charset="0"/>
                <a:cs typeface="Times New Roman" panose="02020603050405020304" pitchFamily="18" charset="0"/>
              </a:rPr>
              <a:t>3.PRE-PROCESSING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8" name="TextBox 7"/>
          <p:cNvSpPr txBox="1"/>
          <p:nvPr/>
        </p:nvSpPr>
        <p:spPr>
          <a:xfrm>
            <a:off x="1643042" y="482601"/>
            <a:ext cx="5786478" cy="646331"/>
          </a:xfrm>
          <a:prstGeom prst="rect">
            <a:avLst/>
          </a:prstGeom>
          <a:noFill/>
        </p:spPr>
        <p:txBody>
          <a:bodyPr wrap="square" rtlCol="0">
            <a:spAutoFit/>
          </a:bodyPr>
          <a:lstStyle/>
          <a:p>
            <a:pPr algn="ctr"/>
            <a:r>
              <a:rPr lang="en-US" sz="3600" b="1" dirty="0">
                <a:solidFill>
                  <a:srgbClr val="C00000"/>
                </a:solidFill>
                <a:latin typeface="Times New Roman" pitchFamily="18" charset="0"/>
                <a:ea typeface="DM Serif Text"/>
                <a:cs typeface="Times New Roman" pitchFamily="18" charset="0"/>
                <a:sym typeface="DM Serif Text"/>
              </a:rPr>
              <a:t>TABLE OF CONTENTS</a:t>
            </a:r>
          </a:p>
        </p:txBody>
      </p:sp>
      <p:sp>
        <p:nvSpPr>
          <p:cNvPr id="7" name="Footer Placeholder 5"/>
          <p:cNvSpPr txBox="1">
            <a:spLocks/>
          </p:cNvSpPr>
          <p:nvPr/>
        </p:nvSpPr>
        <p:spPr>
          <a:xfrm flipH="1">
            <a:off x="8686800" y="6356352"/>
            <a:ext cx="3048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solidFill>
                  <a:schemeClr val="bg1">
                    <a:lumMod val="65000"/>
                  </a:schemeClr>
                </a:solidFill>
              </a:rPr>
              <a:t>2</a:t>
            </a:r>
          </a:p>
        </p:txBody>
      </p:sp>
      <p:sp>
        <p:nvSpPr>
          <p:cNvPr id="12" name="TextBox 11"/>
          <p:cNvSpPr txBox="1"/>
          <p:nvPr/>
        </p:nvSpPr>
        <p:spPr>
          <a:xfrm>
            <a:off x="1214414" y="1500174"/>
            <a:ext cx="2062154"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ABSTRACT</a:t>
            </a:r>
          </a:p>
        </p:txBody>
      </p:sp>
      <p:sp>
        <p:nvSpPr>
          <p:cNvPr id="15" name="TextBox 14"/>
          <p:cNvSpPr txBox="1"/>
          <p:nvPr/>
        </p:nvSpPr>
        <p:spPr>
          <a:xfrm>
            <a:off x="1214414" y="3143248"/>
            <a:ext cx="3714752"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  LITERATURE SURVEY</a:t>
            </a:r>
          </a:p>
        </p:txBody>
      </p:sp>
      <p:sp>
        <p:nvSpPr>
          <p:cNvPr id="19" name="TextBox 18"/>
          <p:cNvSpPr txBox="1"/>
          <p:nvPr/>
        </p:nvSpPr>
        <p:spPr>
          <a:xfrm>
            <a:off x="1285852" y="4000504"/>
            <a:ext cx="3776666"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PROBLEM STATEMENT</a:t>
            </a:r>
          </a:p>
        </p:txBody>
      </p:sp>
      <p:sp>
        <p:nvSpPr>
          <p:cNvPr id="22" name="TextBox 21"/>
          <p:cNvSpPr txBox="1"/>
          <p:nvPr/>
        </p:nvSpPr>
        <p:spPr>
          <a:xfrm>
            <a:off x="714348" y="4786322"/>
            <a:ext cx="4114800"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     PROPOSED SYSTEM</a:t>
            </a:r>
          </a:p>
        </p:txBody>
      </p:sp>
      <p:sp>
        <p:nvSpPr>
          <p:cNvPr id="26" name="TextBox 25"/>
          <p:cNvSpPr txBox="1"/>
          <p:nvPr/>
        </p:nvSpPr>
        <p:spPr>
          <a:xfrm>
            <a:off x="285720" y="5500702"/>
            <a:ext cx="4786346" cy="830997"/>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ARCHITECTURE</a:t>
            </a:r>
          </a:p>
          <a:p>
            <a:pPr algn="ctr"/>
            <a:r>
              <a:rPr lang="en-US" sz="2400" b="1" dirty="0">
                <a:latin typeface="Times New Roman" pitchFamily="18" charset="0"/>
                <a:cs typeface="Times New Roman" pitchFamily="18" charset="0"/>
              </a:rPr>
              <a:t>DIAGRAM </a:t>
            </a:r>
          </a:p>
        </p:txBody>
      </p:sp>
      <p:sp>
        <p:nvSpPr>
          <p:cNvPr id="28" name="TextBox 27"/>
          <p:cNvSpPr txBox="1"/>
          <p:nvPr/>
        </p:nvSpPr>
        <p:spPr>
          <a:xfrm>
            <a:off x="5867400" y="1397000"/>
            <a:ext cx="1905000"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MODULES</a:t>
            </a:r>
          </a:p>
        </p:txBody>
      </p:sp>
      <p:sp>
        <p:nvSpPr>
          <p:cNvPr id="32" name="TextBox 31"/>
          <p:cNvSpPr txBox="1"/>
          <p:nvPr/>
        </p:nvSpPr>
        <p:spPr>
          <a:xfrm>
            <a:off x="5638800" y="2413000"/>
            <a:ext cx="2286000"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RESULTS</a:t>
            </a:r>
          </a:p>
        </p:txBody>
      </p:sp>
      <p:sp>
        <p:nvSpPr>
          <p:cNvPr id="35" name="TextBox 34"/>
          <p:cNvSpPr txBox="1"/>
          <p:nvPr/>
        </p:nvSpPr>
        <p:spPr>
          <a:xfrm>
            <a:off x="5643570" y="4500570"/>
            <a:ext cx="32766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     FUTURE WORK</a:t>
            </a:r>
          </a:p>
        </p:txBody>
      </p:sp>
      <p:sp>
        <p:nvSpPr>
          <p:cNvPr id="42" name="TextBox 41"/>
          <p:cNvSpPr txBox="1"/>
          <p:nvPr/>
        </p:nvSpPr>
        <p:spPr>
          <a:xfrm>
            <a:off x="5786446" y="3429000"/>
            <a:ext cx="2590800"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CONCLUSION</a:t>
            </a:r>
          </a:p>
        </p:txBody>
      </p:sp>
      <p:sp>
        <p:nvSpPr>
          <p:cNvPr id="45" name="TextBox 44"/>
          <p:cNvSpPr txBox="1"/>
          <p:nvPr/>
        </p:nvSpPr>
        <p:spPr>
          <a:xfrm>
            <a:off x="5867400" y="5572140"/>
            <a:ext cx="32766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  PUBLICATION</a:t>
            </a:r>
          </a:p>
        </p:txBody>
      </p:sp>
      <p:sp>
        <p:nvSpPr>
          <p:cNvPr id="39" name="Oval 38"/>
          <p:cNvSpPr/>
          <p:nvPr/>
        </p:nvSpPr>
        <p:spPr>
          <a:xfrm>
            <a:off x="357158" y="1357298"/>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presentation.png"/>
          <p:cNvPicPr>
            <a:picLocks noChangeAspect="1"/>
          </p:cNvPicPr>
          <p:nvPr/>
        </p:nvPicPr>
        <p:blipFill>
          <a:blip r:embed="rId3" cstate="print"/>
          <a:stretch>
            <a:fillRect/>
          </a:stretch>
        </p:blipFill>
        <p:spPr>
          <a:xfrm>
            <a:off x="428596" y="1500174"/>
            <a:ext cx="685800" cy="508000"/>
          </a:xfrm>
          <a:prstGeom prst="rect">
            <a:avLst/>
          </a:prstGeom>
        </p:spPr>
      </p:pic>
      <p:sp>
        <p:nvSpPr>
          <p:cNvPr id="46" name="Oval 45"/>
          <p:cNvSpPr/>
          <p:nvPr/>
        </p:nvSpPr>
        <p:spPr>
          <a:xfrm>
            <a:off x="357158" y="3857628"/>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57158" y="300037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7158" y="4714884"/>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7158" y="5572140"/>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qualitative-research.png"/>
          <p:cNvPicPr>
            <a:picLocks noChangeAspect="1"/>
          </p:cNvPicPr>
          <p:nvPr/>
        </p:nvPicPr>
        <p:blipFill>
          <a:blip r:embed="rId4" cstate="print"/>
          <a:stretch>
            <a:fillRect/>
          </a:stretch>
        </p:blipFill>
        <p:spPr>
          <a:xfrm>
            <a:off x="428596" y="3071810"/>
            <a:ext cx="609600" cy="609600"/>
          </a:xfrm>
          <a:prstGeom prst="rect">
            <a:avLst/>
          </a:prstGeom>
        </p:spPr>
      </p:pic>
      <p:pic>
        <p:nvPicPr>
          <p:cNvPr id="51" name="Picture 50" descr="problem.png"/>
          <p:cNvPicPr>
            <a:picLocks noChangeAspect="1"/>
          </p:cNvPicPr>
          <p:nvPr/>
        </p:nvPicPr>
        <p:blipFill>
          <a:blip r:embed="rId5" cstate="print"/>
          <a:stretch>
            <a:fillRect/>
          </a:stretch>
        </p:blipFill>
        <p:spPr>
          <a:xfrm>
            <a:off x="500034" y="3786190"/>
            <a:ext cx="609600" cy="711200"/>
          </a:xfrm>
          <a:prstGeom prst="rect">
            <a:avLst/>
          </a:prstGeom>
        </p:spPr>
      </p:pic>
      <p:pic>
        <p:nvPicPr>
          <p:cNvPr id="52" name="Picture 51" descr="work.png"/>
          <p:cNvPicPr>
            <a:picLocks noChangeAspect="1"/>
          </p:cNvPicPr>
          <p:nvPr/>
        </p:nvPicPr>
        <p:blipFill>
          <a:blip r:embed="rId6" cstate="print"/>
          <a:stretch>
            <a:fillRect/>
          </a:stretch>
        </p:blipFill>
        <p:spPr>
          <a:xfrm>
            <a:off x="428596" y="4643446"/>
            <a:ext cx="609600" cy="711200"/>
          </a:xfrm>
          <a:prstGeom prst="rect">
            <a:avLst/>
          </a:prstGeom>
        </p:spPr>
      </p:pic>
      <p:pic>
        <p:nvPicPr>
          <p:cNvPr id="53" name="Picture 52" descr="3d.png"/>
          <p:cNvPicPr>
            <a:picLocks noChangeAspect="1"/>
          </p:cNvPicPr>
          <p:nvPr/>
        </p:nvPicPr>
        <p:blipFill>
          <a:blip r:embed="rId7" cstate="print"/>
          <a:stretch>
            <a:fillRect/>
          </a:stretch>
        </p:blipFill>
        <p:spPr>
          <a:xfrm>
            <a:off x="500034" y="5572140"/>
            <a:ext cx="533095" cy="710793"/>
          </a:xfrm>
          <a:prstGeom prst="rect">
            <a:avLst/>
          </a:prstGeom>
        </p:spPr>
      </p:pic>
      <p:sp>
        <p:nvSpPr>
          <p:cNvPr id="54" name="Oval 53"/>
          <p:cNvSpPr/>
          <p:nvPr/>
        </p:nvSpPr>
        <p:spPr>
          <a:xfrm>
            <a:off x="5143504" y="5357826"/>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143504" y="4357694"/>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072066" y="335756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072066" y="228599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072066" y="1357298"/>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modules.png"/>
          <p:cNvPicPr>
            <a:picLocks noChangeAspect="1"/>
          </p:cNvPicPr>
          <p:nvPr/>
        </p:nvPicPr>
        <p:blipFill>
          <a:blip r:embed="rId8" cstate="print"/>
          <a:stretch>
            <a:fillRect/>
          </a:stretch>
        </p:blipFill>
        <p:spPr>
          <a:xfrm>
            <a:off x="5286380" y="1428736"/>
            <a:ext cx="457200" cy="609600"/>
          </a:xfrm>
          <a:prstGeom prst="rect">
            <a:avLst/>
          </a:prstGeom>
        </p:spPr>
      </p:pic>
      <p:pic>
        <p:nvPicPr>
          <p:cNvPr id="60" name="Picture 59" descr="analysis.png"/>
          <p:cNvPicPr>
            <a:picLocks noChangeAspect="1"/>
          </p:cNvPicPr>
          <p:nvPr/>
        </p:nvPicPr>
        <p:blipFill>
          <a:blip r:embed="rId9" cstate="print"/>
          <a:stretch>
            <a:fillRect/>
          </a:stretch>
        </p:blipFill>
        <p:spPr>
          <a:xfrm>
            <a:off x="5214942" y="2357430"/>
            <a:ext cx="491095" cy="507999"/>
          </a:xfrm>
          <a:prstGeom prst="rect">
            <a:avLst/>
          </a:prstGeom>
        </p:spPr>
      </p:pic>
      <p:pic>
        <p:nvPicPr>
          <p:cNvPr id="61" name="Picture 60" descr="business.png"/>
          <p:cNvPicPr>
            <a:picLocks noChangeAspect="1"/>
          </p:cNvPicPr>
          <p:nvPr/>
        </p:nvPicPr>
        <p:blipFill>
          <a:blip r:embed="rId10" cstate="print"/>
          <a:stretch>
            <a:fillRect/>
          </a:stretch>
        </p:blipFill>
        <p:spPr>
          <a:xfrm>
            <a:off x="5286380" y="3357562"/>
            <a:ext cx="533400" cy="711200"/>
          </a:xfrm>
          <a:prstGeom prst="rect">
            <a:avLst/>
          </a:prstGeom>
        </p:spPr>
      </p:pic>
      <p:pic>
        <p:nvPicPr>
          <p:cNvPr id="62" name="Picture 61" descr="predictive-chart.png"/>
          <p:cNvPicPr>
            <a:picLocks noChangeAspect="1"/>
          </p:cNvPicPr>
          <p:nvPr/>
        </p:nvPicPr>
        <p:blipFill>
          <a:blip r:embed="rId11" cstate="print"/>
          <a:stretch>
            <a:fillRect/>
          </a:stretch>
        </p:blipFill>
        <p:spPr>
          <a:xfrm>
            <a:off x="5286380" y="4357694"/>
            <a:ext cx="457200" cy="711200"/>
          </a:xfrm>
          <a:prstGeom prst="rect">
            <a:avLst/>
          </a:prstGeom>
        </p:spPr>
      </p:pic>
      <p:pic>
        <p:nvPicPr>
          <p:cNvPr id="63" name="Picture 62" descr="documents.png"/>
          <p:cNvPicPr>
            <a:picLocks noChangeAspect="1"/>
          </p:cNvPicPr>
          <p:nvPr/>
        </p:nvPicPr>
        <p:blipFill>
          <a:blip r:embed="rId12" cstate="print"/>
          <a:stretch>
            <a:fillRect/>
          </a:stretch>
        </p:blipFill>
        <p:spPr>
          <a:xfrm>
            <a:off x="5286380" y="5357826"/>
            <a:ext cx="533400" cy="711200"/>
          </a:xfrm>
          <a:prstGeom prst="rect">
            <a:avLst/>
          </a:prstGeom>
        </p:spPr>
      </p:pic>
      <p:sp>
        <p:nvSpPr>
          <p:cNvPr id="34" name="Oval 33"/>
          <p:cNvSpPr/>
          <p:nvPr/>
        </p:nvSpPr>
        <p:spPr>
          <a:xfrm>
            <a:off x="357158" y="2214554"/>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business.png"/>
          <p:cNvPicPr>
            <a:picLocks noChangeAspect="1"/>
          </p:cNvPicPr>
          <p:nvPr/>
        </p:nvPicPr>
        <p:blipFill>
          <a:blip r:embed="rId10" cstate="print"/>
          <a:stretch>
            <a:fillRect/>
          </a:stretch>
        </p:blipFill>
        <p:spPr>
          <a:xfrm>
            <a:off x="500034" y="2214554"/>
            <a:ext cx="533400" cy="711200"/>
          </a:xfrm>
          <a:prstGeom prst="rect">
            <a:avLst/>
          </a:prstGeom>
        </p:spPr>
      </p:pic>
      <p:sp>
        <p:nvSpPr>
          <p:cNvPr id="37" name="TextBox 36"/>
          <p:cNvSpPr txBox="1"/>
          <p:nvPr/>
        </p:nvSpPr>
        <p:spPr>
          <a:xfrm>
            <a:off x="1428728" y="2357430"/>
            <a:ext cx="2650084" cy="461665"/>
          </a:xfrm>
          <a:prstGeom prst="rect">
            <a:avLst/>
          </a:prstGeom>
          <a:noFill/>
        </p:spPr>
        <p:txBody>
          <a:bodyPr wrap="none" rtlCol="0">
            <a:spAutoFit/>
          </a:bodyPr>
          <a:lstStyle/>
          <a:p>
            <a:r>
              <a:rPr lang="en-US" sz="2400" b="1" dirty="0">
                <a:latin typeface="Times New Roman" pitchFamily="18" charset="0"/>
                <a:cs typeface="Times New Roman" pitchFamily="18" charset="0"/>
              </a:rPr>
              <a:t>INTRODUCTION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RESIZING</a:t>
            </a:r>
          </a:p>
        </p:txBody>
      </p:sp>
      <p:sp>
        <p:nvSpPr>
          <p:cNvPr id="3" name="Rectangle 2"/>
          <p:cNvSpPr/>
          <p:nvPr/>
        </p:nvSpPr>
        <p:spPr>
          <a:xfrm>
            <a:off x="857224" y="1428736"/>
            <a:ext cx="7000924" cy="2345322"/>
          </a:xfrm>
          <a:prstGeom prst="rect">
            <a:avLst/>
          </a:prstGeom>
        </p:spPr>
        <p:txBody>
          <a:bodyPr wrap="square">
            <a:spAutoFit/>
          </a:bodyPr>
          <a:lstStyle/>
          <a:p>
            <a:pPr>
              <a:lnSpc>
                <a:spcPct val="150000"/>
              </a:lnSpc>
            </a:pPr>
            <a:r>
              <a:rPr lang="en-US" sz="2000" dirty="0">
                <a:latin typeface="Times New Roman" pitchFamily="18" charset="0"/>
                <a:cs typeface="Times New Roman" pitchFamily="18" charset="0"/>
              </a:rPr>
              <a:t>Resizing images to a specific width (W) and height (H):</a:t>
            </a:r>
          </a:p>
          <a:p>
            <a:pPr lvl="1">
              <a:lnSpc>
                <a:spcPct val="150000"/>
              </a:lnSpc>
            </a:pPr>
            <a:r>
              <a:rPr lang="en-US" sz="2000" dirty="0" err="1">
                <a:latin typeface="Times New Roman" pitchFamily="18" charset="0"/>
                <a:cs typeface="Times New Roman" pitchFamily="18" charset="0"/>
              </a:rPr>
              <a:t>New_width</a:t>
            </a:r>
            <a:r>
              <a:rPr lang="en-US" sz="2000" dirty="0">
                <a:latin typeface="Times New Roman" pitchFamily="18" charset="0"/>
                <a:cs typeface="Times New Roman" pitchFamily="18" charset="0"/>
              </a:rPr>
              <a:t> = W</a:t>
            </a:r>
          </a:p>
          <a:p>
            <a:pPr lvl="1">
              <a:lnSpc>
                <a:spcPct val="150000"/>
              </a:lnSpc>
            </a:pPr>
            <a:r>
              <a:rPr lang="en-US" sz="2000" dirty="0" err="1">
                <a:latin typeface="Times New Roman" pitchFamily="18" charset="0"/>
                <a:cs typeface="Times New Roman" pitchFamily="18" charset="0"/>
              </a:rPr>
              <a:t>New_height</a:t>
            </a:r>
            <a:r>
              <a:rPr lang="en-US" sz="2000" dirty="0">
                <a:latin typeface="Times New Roman" pitchFamily="18" charset="0"/>
                <a:cs typeface="Times New Roman" pitchFamily="18" charset="0"/>
              </a:rPr>
              <a:t> = H</a:t>
            </a:r>
          </a:p>
          <a:p>
            <a:pPr>
              <a:lnSpc>
                <a:spcPct val="150000"/>
              </a:lnSpc>
            </a:pPr>
            <a:r>
              <a:rPr lang="en-US" sz="2000" dirty="0" err="1">
                <a:latin typeface="Times New Roman" pitchFamily="18" charset="0"/>
                <a:cs typeface="Times New Roman" pitchFamily="18" charset="0"/>
              </a:rPr>
              <a:t>OpenCV</a:t>
            </a:r>
            <a:r>
              <a:rPr lang="en-US" sz="2000" dirty="0">
                <a:latin typeface="Times New Roman" pitchFamily="18" charset="0"/>
                <a:cs typeface="Times New Roman" pitchFamily="18" charset="0"/>
              </a:rPr>
              <a:t> library is used to perform resizing, which internally handle the interpolation and scaling of pixel values.</a:t>
            </a:r>
          </a:p>
        </p:txBody>
      </p:sp>
      <p:sp>
        <p:nvSpPr>
          <p:cNvPr id="4" name="TextBox 3"/>
          <p:cNvSpPr txBox="1"/>
          <p:nvPr/>
        </p:nvSpPr>
        <p:spPr>
          <a:xfrm>
            <a:off x="928662" y="3786190"/>
            <a:ext cx="5602816" cy="400110"/>
          </a:xfrm>
          <a:prstGeom prst="rect">
            <a:avLst/>
          </a:prstGeom>
          <a:noFill/>
        </p:spPr>
        <p:txBody>
          <a:bodyPr wrap="none" rtlCol="0">
            <a:spAutoFit/>
          </a:bodyPr>
          <a:lstStyle/>
          <a:p>
            <a:r>
              <a:rPr lang="en-US" sz="2000" dirty="0">
                <a:latin typeface="Times New Roman" pitchFamily="18" charset="0"/>
                <a:cs typeface="Times New Roman" pitchFamily="18" charset="0"/>
              </a:rPr>
              <a:t>64*64 pixels is being used as the resized image here.</a:t>
            </a:r>
          </a:p>
        </p:txBody>
      </p:sp>
      <p:sp>
        <p:nvSpPr>
          <p:cNvPr id="5" name="TextBox 4"/>
          <p:cNvSpPr txBox="1"/>
          <p:nvPr/>
        </p:nvSpPr>
        <p:spPr>
          <a:xfrm>
            <a:off x="2143108" y="4286256"/>
            <a:ext cx="4929222"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latin typeface="Times New Roman" pitchFamily="18" charset="0"/>
                <a:cs typeface="Times New Roman" pitchFamily="18" charset="0"/>
              </a:rPr>
              <a:t>import cv2</a:t>
            </a:r>
          </a:p>
          <a:p>
            <a:r>
              <a:rPr lang="en-US" dirty="0">
                <a:latin typeface="Times New Roman" pitchFamily="18" charset="0"/>
                <a:cs typeface="Times New Roman" pitchFamily="18" charset="0"/>
              </a:rPr>
              <a:t>def </a:t>
            </a:r>
            <a:r>
              <a:rPr lang="en-US" dirty="0" err="1">
                <a:latin typeface="Times New Roman" pitchFamily="18" charset="0"/>
                <a:cs typeface="Times New Roman" pitchFamily="18" charset="0"/>
              </a:rPr>
              <a:t>resize_image</a:t>
            </a:r>
            <a:r>
              <a:rPr lang="en-US" dirty="0">
                <a:latin typeface="Times New Roman" pitchFamily="18" charset="0"/>
                <a:cs typeface="Times New Roman" pitchFamily="18" charset="0"/>
              </a:rPr>
              <a:t>(image, width, height):</a:t>
            </a:r>
          </a:p>
          <a:p>
            <a:r>
              <a:rPr lang="en-US" dirty="0">
                <a:latin typeface="Times New Roman" pitchFamily="18" charset="0"/>
                <a:cs typeface="Times New Roman" pitchFamily="18" charset="0"/>
              </a:rPr>
              <a:t>if </a:t>
            </a:r>
            <a:r>
              <a:rPr lang="en-US" dirty="0" err="1">
                <a:latin typeface="Times New Roman" pitchFamily="18" charset="0"/>
                <a:cs typeface="Times New Roman" pitchFamily="18" charset="0"/>
              </a:rPr>
              <a:t>isinstance</a:t>
            </a:r>
            <a:r>
              <a:rPr lang="en-US" dirty="0">
                <a:latin typeface="Times New Roman" pitchFamily="18" charset="0"/>
                <a:cs typeface="Times New Roman" pitchFamily="18" charset="0"/>
              </a:rPr>
              <a:t>(image, </a:t>
            </a:r>
            <a:r>
              <a:rPr lang="en-US" dirty="0" err="1">
                <a:latin typeface="Times New Roman" pitchFamily="18" charset="0"/>
                <a:cs typeface="Times New Roman" pitchFamily="18" charset="0"/>
              </a:rPr>
              <a:t>str</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image = cv2.imread(image)</a:t>
            </a:r>
          </a:p>
          <a:p>
            <a:r>
              <a:rPr lang="en-US" dirty="0" err="1">
                <a:latin typeface="Times New Roman" pitchFamily="18" charset="0"/>
                <a:cs typeface="Times New Roman" pitchFamily="18" charset="0"/>
              </a:rPr>
              <a:t>resized_image</a:t>
            </a:r>
            <a:r>
              <a:rPr lang="en-US" dirty="0">
                <a:latin typeface="Times New Roman" pitchFamily="18" charset="0"/>
                <a:cs typeface="Times New Roman" pitchFamily="18" charset="0"/>
              </a:rPr>
              <a:t> = cv2.resize(image, (width, height))</a:t>
            </a:r>
          </a:p>
          <a:p>
            <a:r>
              <a:rPr lang="en-US" dirty="0">
                <a:latin typeface="Times New Roman" pitchFamily="18" charset="0"/>
                <a:cs typeface="Times New Roman" pitchFamily="18" charset="0"/>
              </a:rPr>
              <a:t>return </a:t>
            </a:r>
            <a:r>
              <a:rPr lang="en-US" dirty="0" err="1">
                <a:latin typeface="Times New Roman" pitchFamily="18" charset="0"/>
                <a:cs typeface="Times New Roman" pitchFamily="18" charset="0"/>
              </a:rPr>
              <a:t>resized_image</a:t>
            </a:r>
            <a:endParaRPr lang="en-US" dirty="0">
              <a:latin typeface="Times New Roman" pitchFamily="18" charset="0"/>
              <a:cs typeface="Times New Roman" pitchFamily="18" charset="0"/>
            </a:endParaRPr>
          </a:p>
        </p:txBody>
      </p:sp>
      <p:sp>
        <p:nvSpPr>
          <p:cNvPr id="6" name="TextBox 5"/>
          <p:cNvSpPr txBox="1"/>
          <p:nvPr/>
        </p:nvSpPr>
        <p:spPr>
          <a:xfrm>
            <a:off x="1142976" y="4357694"/>
            <a:ext cx="1011815" cy="400110"/>
          </a:xfrm>
          <a:prstGeom prst="rect">
            <a:avLst/>
          </a:prstGeom>
          <a:noFill/>
        </p:spPr>
        <p:txBody>
          <a:bodyPr wrap="none" rtlCol="0">
            <a:spAutoFit/>
          </a:bodyPr>
          <a:lstStyle/>
          <a:p>
            <a:r>
              <a:rPr lang="en-US" sz="2000" b="1" dirty="0">
                <a:latin typeface="Times New Roman" pitchFamily="18" charset="0"/>
                <a:cs typeface="Times New Roman" pitchFamily="18" charset="0"/>
              </a:rPr>
              <a:t>CODE: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RESIZING</a:t>
            </a:r>
            <a:endParaRPr lang="en-US" sz="3200" b="1" dirty="0"/>
          </a:p>
        </p:txBody>
      </p:sp>
      <p:sp>
        <p:nvSpPr>
          <p:cNvPr id="3" name="TextBox 2"/>
          <p:cNvSpPr txBox="1"/>
          <p:nvPr/>
        </p:nvSpPr>
        <p:spPr>
          <a:xfrm>
            <a:off x="214282" y="1285860"/>
            <a:ext cx="8643998" cy="1421864"/>
          </a:xfrm>
          <a:prstGeom prst="rect">
            <a:avLst/>
          </a:prstGeom>
          <a:noFill/>
        </p:spPr>
        <p:txBody>
          <a:bodyPr wrap="square" rtlCol="0">
            <a:spAutoFit/>
          </a:bodyPr>
          <a:lstStyle/>
          <a:p>
            <a:pPr algn="just">
              <a:lnSpc>
                <a:spcPct val="150000"/>
              </a:lnSpc>
              <a:buFont typeface="Arial" pitchFamily="34" charset="0"/>
              <a:buChar char="•"/>
            </a:pPr>
            <a:r>
              <a:rPr lang="en-US" sz="2000" dirty="0"/>
              <a:t>Resizing involves changing the dimensions of an image to a predefined size while preserving its aspect ratio. Common resizing techniques include interpolation methods like bilinear or </a:t>
            </a:r>
            <a:r>
              <a:rPr lang="en-US" sz="2000" dirty="0" err="1"/>
              <a:t>bicubic</a:t>
            </a:r>
            <a:r>
              <a:rPr lang="en-US" sz="2000" dirty="0"/>
              <a:t> interpolation.</a:t>
            </a:r>
            <a:endParaRPr lang="en-US" sz="2000" dirty="0">
              <a:latin typeface="Times New Roman" pitchFamily="18" charset="0"/>
              <a:cs typeface="Times New Roman" pitchFamily="18" charset="0"/>
            </a:endParaRPr>
          </a:p>
        </p:txBody>
      </p:sp>
      <p:sp>
        <p:nvSpPr>
          <p:cNvPr id="4" name="TextBox 3"/>
          <p:cNvSpPr txBox="1"/>
          <p:nvPr/>
        </p:nvSpPr>
        <p:spPr>
          <a:xfrm>
            <a:off x="214282" y="2786058"/>
            <a:ext cx="5214974" cy="400110"/>
          </a:xfrm>
          <a:prstGeom prst="rect">
            <a:avLst/>
          </a:prstGeom>
          <a:noFill/>
        </p:spPr>
        <p:txBody>
          <a:bodyPr wrap="square" rtlCol="0">
            <a:spAutoFit/>
          </a:bodyPr>
          <a:lstStyle/>
          <a:p>
            <a:pPr>
              <a:buFont typeface="Arial" pitchFamily="34" charset="0"/>
              <a:buChar char="•"/>
            </a:pPr>
            <a:r>
              <a:rPr lang="en-US" sz="2000" dirty="0">
                <a:latin typeface="Times New Roman" pitchFamily="18" charset="0"/>
                <a:cs typeface="Times New Roman" pitchFamily="18" charset="0"/>
              </a:rPr>
              <a:t>To resize the 3x3 images to a size of 2x2.</a:t>
            </a:r>
          </a:p>
        </p:txBody>
      </p:sp>
      <p:sp>
        <p:nvSpPr>
          <p:cNvPr id="7" name="TextBox 6"/>
          <p:cNvSpPr txBox="1"/>
          <p:nvPr/>
        </p:nvSpPr>
        <p:spPr>
          <a:xfrm>
            <a:off x="214250" y="3214686"/>
            <a:ext cx="8929750" cy="960199"/>
          </a:xfrm>
          <a:prstGeom prst="rect">
            <a:avLst/>
          </a:prstGeom>
          <a:noFill/>
        </p:spPr>
        <p:txBody>
          <a:bodyPr wrap="square" rtlCol="0">
            <a:spAutoFit/>
          </a:bodyPr>
          <a:lstStyle/>
          <a:p>
            <a:pPr>
              <a:lnSpc>
                <a:spcPct val="150000"/>
              </a:lnSpc>
              <a:buFont typeface="Arial" pitchFamily="34" charset="0"/>
              <a:buChar char="•"/>
            </a:pPr>
            <a:r>
              <a:rPr lang="en-US" sz="2000" dirty="0"/>
              <a:t>Bilinear interpolation is commonly used to resize images. It calculates new pixel values by averaging the four nearest pixels in the original image.</a:t>
            </a:r>
            <a:endParaRPr lang="en-US" sz="2000" b="1" dirty="0">
              <a:latin typeface="Times New Roman" pitchFamily="18" charset="0"/>
              <a:cs typeface="Times New Roman" pitchFamily="18" charset="0"/>
            </a:endParaRPr>
          </a:p>
        </p:txBody>
      </p:sp>
      <p:sp>
        <p:nvSpPr>
          <p:cNvPr id="9" name="TextBox 8"/>
          <p:cNvSpPr txBox="1"/>
          <p:nvPr/>
        </p:nvSpPr>
        <p:spPr>
          <a:xfrm>
            <a:off x="571472" y="5000636"/>
            <a:ext cx="8786875" cy="923330"/>
          </a:xfrm>
          <a:prstGeom prst="rect">
            <a:avLst/>
          </a:prstGeom>
          <a:noFill/>
        </p:spPr>
        <p:txBody>
          <a:bodyPr wrap="square" rtlCol="0">
            <a:spAutoFit/>
          </a:bodyPr>
          <a:lstStyle/>
          <a:p>
            <a:r>
              <a:rPr lang="en-US" dirty="0">
                <a:latin typeface="Times New Roman" pitchFamily="18" charset="0"/>
                <a:cs typeface="Times New Roman" pitchFamily="18" charset="0"/>
              </a:rPr>
              <a:t>[100, 200]    --&gt;   [ (100 + 150 + 50 + 75) / 4, (200 + 125 + 25 + 175) / 4 ]</a:t>
            </a:r>
          </a:p>
          <a:p>
            <a:r>
              <a:rPr lang="en-US" dirty="0">
                <a:latin typeface="Times New Roman" pitchFamily="18" charset="0"/>
                <a:cs typeface="Times New Roman" pitchFamily="18" charset="0"/>
              </a:rPr>
              <a:t>[ 25, 225]    --&gt;   [ (25 + 175 + 200 + 50) / 4,  (225 + 125 + 150 + 100) / 4 ]</a:t>
            </a:r>
          </a:p>
          <a:p>
            <a:endParaRPr lang="en-US" dirty="0">
              <a:latin typeface="Times New Roman" pitchFamily="18" charset="0"/>
              <a:cs typeface="Times New Roman" pitchFamily="18" charset="0"/>
            </a:endParaRPr>
          </a:p>
        </p:txBody>
      </p:sp>
      <p:sp>
        <p:nvSpPr>
          <p:cNvPr id="10" name="TextBox 9"/>
          <p:cNvSpPr txBox="1"/>
          <p:nvPr/>
        </p:nvSpPr>
        <p:spPr>
          <a:xfrm>
            <a:off x="571472" y="4429132"/>
            <a:ext cx="1256178" cy="400110"/>
          </a:xfrm>
          <a:prstGeom prst="rect">
            <a:avLst/>
          </a:prstGeom>
          <a:noFill/>
        </p:spPr>
        <p:txBody>
          <a:bodyPr wrap="none" rtlCol="0">
            <a:spAutoFit/>
          </a:bodyPr>
          <a:lstStyle/>
          <a:p>
            <a:r>
              <a:rPr lang="en-US" sz="2000" b="1" dirty="0">
                <a:latin typeface="Times New Roman" pitchFamily="18" charset="0"/>
                <a:cs typeface="Times New Roman" pitchFamily="18" charset="0"/>
              </a:rPr>
              <a:t>RESULT: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NORMALIZATION</a:t>
            </a:r>
          </a:p>
        </p:txBody>
      </p:sp>
      <p:sp>
        <p:nvSpPr>
          <p:cNvPr id="3" name="TextBox 2"/>
          <p:cNvSpPr txBox="1"/>
          <p:nvPr/>
        </p:nvSpPr>
        <p:spPr>
          <a:xfrm>
            <a:off x="857224" y="1571612"/>
            <a:ext cx="7286675" cy="1938992"/>
          </a:xfrm>
          <a:prstGeom prst="rect">
            <a:avLst/>
          </a:prstGeom>
          <a:noFill/>
        </p:spPr>
        <p:txBody>
          <a:bodyPr wrap="square" rtlCol="0">
            <a:spAutoFit/>
          </a:bodyPr>
          <a:lstStyle/>
          <a:p>
            <a:pPr algn="just">
              <a:lnSpc>
                <a:spcPct val="150000"/>
              </a:lnSpc>
            </a:pPr>
            <a:r>
              <a:rPr lang="en-US" sz="2000" dirty="0">
                <a:latin typeface="Times New Roman" pitchFamily="18" charset="0"/>
                <a:cs typeface="Times New Roman" pitchFamily="18" charset="0"/>
              </a:rPr>
              <a:t>Normalization is a preprocessing technique used to scale numeric data to a specific range. In the context of image processing and computer vision, normalization typically refers to scaling pixel values within an image to a predefined range, such as [0, 1] or [-1, 1].</a:t>
            </a:r>
          </a:p>
        </p:txBody>
      </p:sp>
      <p:sp>
        <p:nvSpPr>
          <p:cNvPr id="4" name="TextBox 3"/>
          <p:cNvSpPr txBox="1"/>
          <p:nvPr/>
        </p:nvSpPr>
        <p:spPr>
          <a:xfrm>
            <a:off x="2071670" y="3643314"/>
            <a:ext cx="4857784"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latin typeface="Times New Roman" pitchFamily="18" charset="0"/>
                <a:cs typeface="Times New Roman" pitchFamily="18" charset="0"/>
              </a:rPr>
              <a:t>if normalize:          </a:t>
            </a:r>
          </a:p>
          <a:p>
            <a:r>
              <a:rPr lang="en-US" dirty="0" err="1">
                <a:latin typeface="Times New Roman" pitchFamily="18" charset="0"/>
                <a:cs typeface="Times New Roman" pitchFamily="18" charset="0"/>
              </a:rPr>
              <a:t>plt.text</a:t>
            </a:r>
            <a:r>
              <a:rPr lang="en-US" dirty="0">
                <a:latin typeface="Times New Roman" pitchFamily="18" charset="0"/>
                <a:cs typeface="Times New Roman" pitchFamily="18" charset="0"/>
              </a:rPr>
              <a:t>(j, </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"{:0.4f}".format(cm[</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horizontalalignment</a:t>
            </a:r>
            <a:r>
              <a:rPr lang="en-US" dirty="0">
                <a:latin typeface="Times New Roman" pitchFamily="18" charset="0"/>
                <a:cs typeface="Times New Roman" pitchFamily="18" charset="0"/>
              </a:rPr>
              <a:t>="center",                     </a:t>
            </a:r>
          </a:p>
          <a:p>
            <a:r>
              <a:rPr lang="en-US" dirty="0">
                <a:latin typeface="Times New Roman" pitchFamily="18" charset="0"/>
                <a:cs typeface="Times New Roman" pitchFamily="18" charset="0"/>
              </a:rPr>
              <a:t>color="white" if cm[</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j] &gt; thresh else "black")        </a:t>
            </a:r>
          </a:p>
          <a:p>
            <a:r>
              <a:rPr lang="en-US" dirty="0">
                <a:latin typeface="Times New Roman" pitchFamily="18" charset="0"/>
                <a:cs typeface="Times New Roman" pitchFamily="18" charset="0"/>
              </a:rPr>
              <a:t>else:           </a:t>
            </a:r>
          </a:p>
          <a:p>
            <a:r>
              <a:rPr lang="en-US" dirty="0" err="1">
                <a:latin typeface="Times New Roman" pitchFamily="18" charset="0"/>
                <a:cs typeface="Times New Roman" pitchFamily="18" charset="0"/>
              </a:rPr>
              <a:t>plt.text</a:t>
            </a:r>
            <a:r>
              <a:rPr lang="en-US" dirty="0">
                <a:latin typeface="Times New Roman" pitchFamily="18" charset="0"/>
                <a:cs typeface="Times New Roman" pitchFamily="18" charset="0"/>
              </a:rPr>
              <a:t>(j, </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"{:,}".format(cm[</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horizontalalignment</a:t>
            </a:r>
            <a:r>
              <a:rPr lang="en-US" dirty="0">
                <a:latin typeface="Times New Roman" pitchFamily="18" charset="0"/>
                <a:cs typeface="Times New Roman" pitchFamily="18" charset="0"/>
              </a:rPr>
              <a:t>="center",                  </a:t>
            </a:r>
          </a:p>
          <a:p>
            <a:r>
              <a:rPr lang="en-US" dirty="0">
                <a:latin typeface="Times New Roman" pitchFamily="18" charset="0"/>
                <a:cs typeface="Times New Roman" pitchFamily="18" charset="0"/>
              </a:rPr>
              <a:t>color="white" if cm[</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j] &gt; thresh else "black")</a:t>
            </a:r>
          </a:p>
        </p:txBody>
      </p:sp>
      <p:sp>
        <p:nvSpPr>
          <p:cNvPr id="5" name="TextBox 4"/>
          <p:cNvSpPr txBox="1"/>
          <p:nvPr/>
        </p:nvSpPr>
        <p:spPr>
          <a:xfrm>
            <a:off x="1000100" y="3714752"/>
            <a:ext cx="1011815" cy="400110"/>
          </a:xfrm>
          <a:prstGeom prst="rect">
            <a:avLst/>
          </a:prstGeom>
          <a:noFill/>
        </p:spPr>
        <p:txBody>
          <a:bodyPr wrap="none" rtlCol="0">
            <a:spAutoFit/>
          </a:bodyPr>
          <a:lstStyle/>
          <a:p>
            <a:r>
              <a:rPr lang="en-US" sz="2000" b="1" dirty="0">
                <a:latin typeface="Times New Roman" pitchFamily="18" charset="0"/>
                <a:cs typeface="Times New Roman" pitchFamily="18" charset="0"/>
              </a:rPr>
              <a:t>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tx1"/>
                </a:solidFill>
                <a:latin typeface="Times New Roman" pitchFamily="18" charset="0"/>
                <a:cs typeface="Times New Roman" pitchFamily="18" charset="0"/>
              </a:rPr>
              <a:t>NORMALIZATION</a:t>
            </a:r>
            <a:endParaRPr lang="en-US" b="1" dirty="0"/>
          </a:p>
        </p:txBody>
      </p:sp>
      <p:sp>
        <p:nvSpPr>
          <p:cNvPr id="3" name="TextBox 2"/>
          <p:cNvSpPr txBox="1"/>
          <p:nvPr/>
        </p:nvSpPr>
        <p:spPr>
          <a:xfrm>
            <a:off x="214282" y="1285860"/>
            <a:ext cx="8643998" cy="1015663"/>
          </a:xfrm>
          <a:prstGeom prst="rect">
            <a:avLst/>
          </a:prstGeom>
          <a:noFill/>
        </p:spPr>
        <p:txBody>
          <a:bodyPr wrap="square" rtlCol="0">
            <a:spAutoFit/>
          </a:bodyPr>
          <a:lstStyle/>
          <a:p>
            <a:pPr algn="just">
              <a:lnSpc>
                <a:spcPct val="150000"/>
              </a:lnSpc>
            </a:pPr>
            <a:r>
              <a:rPr lang="en-US" sz="2000" dirty="0">
                <a:latin typeface="Times New Roman" pitchFamily="18" charset="0"/>
                <a:cs typeface="Times New Roman" pitchFamily="18" charset="0"/>
              </a:rPr>
              <a:t>A simple example with a small dataset of grayscale images representing letters in sign language. Each image is 3x3 pixels, and the pixel values range from 0 to 255.</a:t>
            </a:r>
          </a:p>
        </p:txBody>
      </p:sp>
      <p:sp>
        <p:nvSpPr>
          <p:cNvPr id="4" name="TextBox 3"/>
          <p:cNvSpPr txBox="1"/>
          <p:nvPr/>
        </p:nvSpPr>
        <p:spPr>
          <a:xfrm>
            <a:off x="1357290" y="2285992"/>
            <a:ext cx="5214974" cy="707886"/>
          </a:xfrm>
          <a:prstGeom prst="rect">
            <a:avLst/>
          </a:prstGeom>
          <a:noFill/>
        </p:spPr>
        <p:txBody>
          <a:bodyPr wrap="square" rtlCol="0">
            <a:spAutoFit/>
          </a:bodyPr>
          <a:lstStyle/>
          <a:p>
            <a:r>
              <a:rPr lang="en-US" sz="2000" dirty="0">
                <a:latin typeface="Times New Roman" pitchFamily="18" charset="0"/>
                <a:cs typeface="Times New Roman" pitchFamily="18" charset="0"/>
              </a:rPr>
              <a:t>[100, 150, 200],[50,  75,  125],[25,  175, 225]</a:t>
            </a:r>
          </a:p>
          <a:p>
            <a:endParaRPr lang="en-US" sz="2000" dirty="0">
              <a:latin typeface="Times New Roman" pitchFamily="18" charset="0"/>
              <a:cs typeface="Times New Roman" pitchFamily="18" charset="0"/>
            </a:endParaRPr>
          </a:p>
        </p:txBody>
      </p:sp>
      <p:sp>
        <p:nvSpPr>
          <p:cNvPr id="5" name="TextBox 4"/>
          <p:cNvSpPr txBox="1"/>
          <p:nvPr/>
        </p:nvSpPr>
        <p:spPr>
          <a:xfrm>
            <a:off x="500034" y="2857496"/>
            <a:ext cx="2716000" cy="400110"/>
          </a:xfrm>
          <a:prstGeom prst="rect">
            <a:avLst/>
          </a:prstGeom>
          <a:noFill/>
        </p:spPr>
        <p:txBody>
          <a:bodyPr wrap="none" rtlCol="0">
            <a:spAutoFit/>
          </a:bodyPr>
          <a:lstStyle/>
          <a:p>
            <a:r>
              <a:rPr lang="en-US" sz="2000" b="1" dirty="0">
                <a:latin typeface="Times New Roman" pitchFamily="18" charset="0"/>
                <a:cs typeface="Times New Roman" pitchFamily="18" charset="0"/>
              </a:rPr>
              <a:t>CALCULATE MEAN:</a:t>
            </a:r>
          </a:p>
        </p:txBody>
      </p:sp>
      <p:pic>
        <p:nvPicPr>
          <p:cNvPr id="6" name="Picture 5" descr="Mean.PNG"/>
          <p:cNvPicPr>
            <a:picLocks noChangeAspect="1"/>
          </p:cNvPicPr>
          <p:nvPr/>
        </p:nvPicPr>
        <p:blipFill>
          <a:blip r:embed="rId2"/>
          <a:stretch>
            <a:fillRect/>
          </a:stretch>
        </p:blipFill>
        <p:spPr>
          <a:xfrm>
            <a:off x="3143240" y="2786058"/>
            <a:ext cx="5429288" cy="894066"/>
          </a:xfrm>
          <a:prstGeom prst="rect">
            <a:avLst/>
          </a:prstGeom>
        </p:spPr>
      </p:pic>
      <p:sp>
        <p:nvSpPr>
          <p:cNvPr id="7" name="TextBox 6"/>
          <p:cNvSpPr txBox="1"/>
          <p:nvPr/>
        </p:nvSpPr>
        <p:spPr>
          <a:xfrm>
            <a:off x="500034" y="3786190"/>
            <a:ext cx="3209918" cy="400110"/>
          </a:xfrm>
          <a:prstGeom prst="rect">
            <a:avLst/>
          </a:prstGeom>
          <a:noFill/>
        </p:spPr>
        <p:txBody>
          <a:bodyPr wrap="none" rtlCol="0">
            <a:spAutoFit/>
          </a:bodyPr>
          <a:lstStyle/>
          <a:p>
            <a:r>
              <a:rPr lang="en-US" sz="2000" b="1" dirty="0">
                <a:latin typeface="Times New Roman" pitchFamily="18" charset="0"/>
                <a:cs typeface="Times New Roman" pitchFamily="18" charset="0"/>
              </a:rPr>
              <a:t>STANDARD DEVIATION:</a:t>
            </a:r>
          </a:p>
        </p:txBody>
      </p:sp>
      <p:pic>
        <p:nvPicPr>
          <p:cNvPr id="8" name="Picture 7" descr="deviation.PNG"/>
          <p:cNvPicPr>
            <a:picLocks noChangeAspect="1"/>
          </p:cNvPicPr>
          <p:nvPr/>
        </p:nvPicPr>
        <p:blipFill>
          <a:blip r:embed="rId3"/>
          <a:stretch>
            <a:fillRect/>
          </a:stretch>
        </p:blipFill>
        <p:spPr>
          <a:xfrm>
            <a:off x="3643306" y="3714752"/>
            <a:ext cx="4572032" cy="753197"/>
          </a:xfrm>
          <a:prstGeom prst="rect">
            <a:avLst/>
          </a:prstGeom>
        </p:spPr>
      </p:pic>
      <p:sp>
        <p:nvSpPr>
          <p:cNvPr id="9" name="TextBox 8"/>
          <p:cNvSpPr txBox="1"/>
          <p:nvPr/>
        </p:nvSpPr>
        <p:spPr>
          <a:xfrm>
            <a:off x="357125" y="5072074"/>
            <a:ext cx="8786875" cy="1200329"/>
          </a:xfrm>
          <a:prstGeom prst="rect">
            <a:avLst/>
          </a:prstGeom>
          <a:noFill/>
        </p:spPr>
        <p:txBody>
          <a:bodyPr wrap="square" rtlCol="0">
            <a:spAutoFit/>
          </a:bodyPr>
          <a:lstStyle/>
          <a:p>
            <a:r>
              <a:rPr lang="en-US" dirty="0">
                <a:latin typeface="Times New Roman" pitchFamily="18" charset="0"/>
                <a:cs typeface="Times New Roman" pitchFamily="18" charset="0"/>
              </a:rPr>
              <a:t>[100, 150, 200]   --&gt;   [ (100 - 125.28) / 62.59, (150 - 125.28) / 62.59, (200 - 125.28) / 62.59 ]</a:t>
            </a:r>
          </a:p>
          <a:p>
            <a:r>
              <a:rPr lang="en-US" dirty="0">
                <a:latin typeface="Times New Roman" pitchFamily="18" charset="0"/>
                <a:cs typeface="Times New Roman" pitchFamily="18" charset="0"/>
              </a:rPr>
              <a:t>[ 50,  75, 125]   --&gt;   [ (50 - 125.28) / 62.59,  (75 - 125.28) / 62.59,  (125 - 125.28) / 62.59 ]</a:t>
            </a:r>
          </a:p>
          <a:p>
            <a:r>
              <a:rPr lang="en-US" dirty="0">
                <a:latin typeface="Times New Roman" pitchFamily="18" charset="0"/>
                <a:cs typeface="Times New Roman" pitchFamily="18" charset="0"/>
              </a:rPr>
              <a:t>[ 25, 175, 225]   --&gt;   [ (25 - 125.28) / 62.59, (175 - 125.28) / 62.59, (225 - 125.28) / 62.59 ]</a:t>
            </a:r>
          </a:p>
          <a:p>
            <a:endParaRPr lang="en-US" dirty="0">
              <a:latin typeface="Times New Roman" pitchFamily="18" charset="0"/>
              <a:cs typeface="Times New Roman" pitchFamily="18" charset="0"/>
            </a:endParaRPr>
          </a:p>
        </p:txBody>
      </p:sp>
      <p:sp>
        <p:nvSpPr>
          <p:cNvPr id="10" name="TextBox 9"/>
          <p:cNvSpPr txBox="1"/>
          <p:nvPr/>
        </p:nvSpPr>
        <p:spPr>
          <a:xfrm>
            <a:off x="428596" y="4643446"/>
            <a:ext cx="1256178" cy="400110"/>
          </a:xfrm>
          <a:prstGeom prst="rect">
            <a:avLst/>
          </a:prstGeom>
          <a:noFill/>
        </p:spPr>
        <p:txBody>
          <a:bodyPr wrap="none" rtlCol="0">
            <a:spAutoFit/>
          </a:bodyPr>
          <a:lstStyle/>
          <a:p>
            <a:r>
              <a:rPr lang="en-US" sz="2000" b="1" dirty="0">
                <a:latin typeface="Times New Roman" pitchFamily="18" charset="0"/>
                <a:cs typeface="Times New Roman" pitchFamily="18" charset="0"/>
              </a:rPr>
              <a:t>RESULT: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NOISE REDUCTION</a:t>
            </a:r>
          </a:p>
        </p:txBody>
      </p:sp>
      <p:sp>
        <p:nvSpPr>
          <p:cNvPr id="3" name="TextBox 2"/>
          <p:cNvSpPr txBox="1"/>
          <p:nvPr/>
        </p:nvSpPr>
        <p:spPr>
          <a:xfrm>
            <a:off x="714348" y="1571612"/>
            <a:ext cx="7858180" cy="2862322"/>
          </a:xfrm>
          <a:prstGeom prst="rect">
            <a:avLst/>
          </a:prstGeom>
          <a:noFill/>
        </p:spPr>
        <p:txBody>
          <a:bodyPr wrap="square" rtlCol="0">
            <a:spAutoFit/>
          </a:bodyPr>
          <a:lstStyle/>
          <a:p>
            <a:pPr>
              <a:lnSpc>
                <a:spcPct val="150000"/>
              </a:lnSpc>
            </a:pPr>
            <a:r>
              <a:rPr lang="en-US" sz="2000" dirty="0">
                <a:latin typeface="Times New Roman" pitchFamily="18" charset="0"/>
                <a:cs typeface="Times New Roman" pitchFamily="18" charset="0"/>
              </a:rPr>
              <a:t>Noise reduction refers to the process of minimizing or removing unwanted variations, disturbances, or artifacts from a signal or data. In the context of image processing and computer vision, noise reduction specifically focuses on mitigating noise present in digital images.</a:t>
            </a:r>
          </a:p>
          <a:p>
            <a:pPr>
              <a:lnSpc>
                <a:spcPct val="150000"/>
              </a:lnSpc>
            </a:pPr>
            <a:r>
              <a:rPr lang="en-US" sz="2000" dirty="0">
                <a:latin typeface="Times New Roman" pitchFamily="18" charset="0"/>
                <a:cs typeface="Times New Roman" pitchFamily="18" charset="0"/>
              </a:rPr>
              <a:t>The Gaussian blur formula represents the operation of convolving an image with a Gaussian kernel to produce a smoothed version of the image.</a:t>
            </a:r>
          </a:p>
        </p:txBody>
      </p:sp>
      <p:sp>
        <p:nvSpPr>
          <p:cNvPr id="4" name="TextBox 3"/>
          <p:cNvSpPr txBox="1"/>
          <p:nvPr/>
        </p:nvSpPr>
        <p:spPr>
          <a:xfrm>
            <a:off x="3929058" y="4286256"/>
            <a:ext cx="184731" cy="369332"/>
          </a:xfrm>
          <a:prstGeom prst="rect">
            <a:avLst/>
          </a:prstGeom>
          <a:noFill/>
        </p:spPr>
        <p:txBody>
          <a:bodyPr wrap="none" rtlCol="0">
            <a:spAutoFit/>
          </a:bodyPr>
          <a:lstStyle/>
          <a:p>
            <a:endParaRPr lang="en-US" dirty="0"/>
          </a:p>
        </p:txBody>
      </p:sp>
      <p:pic>
        <p:nvPicPr>
          <p:cNvPr id="6" name="Picture 5" descr="GA1.PNG"/>
          <p:cNvPicPr>
            <a:picLocks noChangeAspect="1"/>
          </p:cNvPicPr>
          <p:nvPr/>
        </p:nvPicPr>
        <p:blipFill>
          <a:blip r:embed="rId2"/>
          <a:stretch>
            <a:fillRect/>
          </a:stretch>
        </p:blipFill>
        <p:spPr>
          <a:xfrm>
            <a:off x="3357554" y="4857760"/>
            <a:ext cx="3214710" cy="719896"/>
          </a:xfrm>
          <a:prstGeom prst="rect">
            <a:avLst/>
          </a:prstGeom>
        </p:spPr>
      </p:pic>
      <p:sp>
        <p:nvSpPr>
          <p:cNvPr id="7" name="TextBox 6"/>
          <p:cNvSpPr txBox="1"/>
          <p:nvPr/>
        </p:nvSpPr>
        <p:spPr>
          <a:xfrm>
            <a:off x="1643042" y="5072074"/>
            <a:ext cx="1547218" cy="400110"/>
          </a:xfrm>
          <a:prstGeom prst="rect">
            <a:avLst/>
          </a:prstGeom>
          <a:noFill/>
        </p:spPr>
        <p:txBody>
          <a:bodyPr wrap="none" rtlCol="0">
            <a:spAutoFit/>
          </a:bodyPr>
          <a:lstStyle/>
          <a:p>
            <a:r>
              <a:rPr lang="en-US" sz="2000" dirty="0">
                <a:latin typeface="Times New Roman" pitchFamily="18" charset="0"/>
                <a:cs typeface="Times New Roman" pitchFamily="18" charset="0"/>
              </a:rPr>
              <a:t>FORMULA: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NOISE REDUCTION</a:t>
            </a:r>
          </a:p>
        </p:txBody>
      </p:sp>
      <p:sp>
        <p:nvSpPr>
          <p:cNvPr id="3" name="TextBox 2"/>
          <p:cNvSpPr txBox="1"/>
          <p:nvPr/>
        </p:nvSpPr>
        <p:spPr>
          <a:xfrm>
            <a:off x="785786" y="1571613"/>
            <a:ext cx="7786742" cy="4708981"/>
          </a:xfrm>
          <a:prstGeom prst="rect">
            <a:avLst/>
          </a:prstGeom>
          <a:noFill/>
        </p:spPr>
        <p:txBody>
          <a:bodyPr wrap="square" rtlCol="0">
            <a:spAutoFit/>
          </a:bodyPr>
          <a:lstStyle/>
          <a:p>
            <a:pPr>
              <a:lnSpc>
                <a:spcPct val="150000"/>
              </a:lnSpc>
              <a:buFont typeface="Arial" pitchFamily="34" charset="0"/>
              <a:buChar char="•"/>
            </a:pPr>
            <a:r>
              <a:rPr lang="en-US" sz="2000" dirty="0">
                <a:latin typeface="Times New Roman" pitchFamily="18" charset="0"/>
                <a:cs typeface="Times New Roman" pitchFamily="18" charset="0"/>
              </a:rPr>
              <a:t>Noise reduction often involves applying filtering techniques, such as Gaussian blur or median filtering, to smooth out pixel values and suppress high-frequency noise..</a:t>
            </a:r>
          </a:p>
          <a:p>
            <a:pPr>
              <a:lnSpc>
                <a:spcPct val="150000"/>
              </a:lnSpc>
              <a:buFont typeface="Arial" pitchFamily="34" charset="0"/>
              <a:buChar char="•"/>
            </a:pPr>
            <a:r>
              <a:rPr lang="en-US" sz="2000" dirty="0">
                <a:latin typeface="Times New Roman" pitchFamily="18" charset="0"/>
                <a:cs typeface="Times New Roman" pitchFamily="18" charset="0"/>
              </a:rPr>
              <a:t>For sample the following noisy 3x3 image</a:t>
            </a:r>
          </a:p>
          <a:p>
            <a:pPr>
              <a:lnSpc>
                <a:spcPct val="150000"/>
              </a:lnSpc>
            </a:pPr>
            <a:r>
              <a:rPr lang="en-US" sz="2000" b="1" dirty="0">
                <a:latin typeface="Times New Roman" pitchFamily="18" charset="0"/>
                <a:cs typeface="Times New Roman" pitchFamily="18" charset="0"/>
              </a:rPr>
              <a:t>Before noise reduction			After noise reduction</a:t>
            </a:r>
          </a:p>
          <a:p>
            <a:pPr>
              <a:lnSpc>
                <a:spcPct val="150000"/>
              </a:lnSpc>
            </a:pPr>
            <a:r>
              <a:rPr lang="en-US" sz="2000" dirty="0">
                <a:latin typeface="Times New Roman" pitchFamily="18" charset="0"/>
                <a:cs typeface="Times New Roman" pitchFamily="18" charset="0"/>
              </a:rPr>
              <a:t>[105, 200, 90]				[105, 130, 105]</a:t>
            </a:r>
          </a:p>
          <a:p>
            <a:pPr>
              <a:lnSpc>
                <a:spcPct val="150000"/>
              </a:lnSpc>
            </a:pPr>
            <a:r>
              <a:rPr lang="en-US" sz="2000" dirty="0">
                <a:latin typeface="Times New Roman" pitchFamily="18" charset="0"/>
                <a:cs typeface="Times New Roman" pitchFamily="18" charset="0"/>
              </a:rPr>
              <a:t>[55,  80,  130]				[80,  105,  105]</a:t>
            </a:r>
          </a:p>
          <a:p>
            <a:pPr>
              <a:lnSpc>
                <a:spcPct val="150000"/>
              </a:lnSpc>
            </a:pPr>
            <a:r>
              <a:rPr lang="en-US" sz="2000" dirty="0">
                <a:latin typeface="Times New Roman" pitchFamily="18" charset="0"/>
                <a:cs typeface="Times New Roman" pitchFamily="18" charset="0"/>
              </a:rPr>
              <a:t>[30,  180, 220] 				[80,  105,  130]</a:t>
            </a:r>
          </a:p>
          <a:p>
            <a:pPr>
              <a:lnSpc>
                <a:spcPct val="150000"/>
              </a:lnSpc>
            </a:pPr>
            <a:endParaRPr lang="en-US" sz="2000" dirty="0">
              <a:latin typeface="Times New Roman" pitchFamily="18" charset="0"/>
              <a:cs typeface="Times New Roman" pitchFamily="18" charset="0"/>
            </a:endParaRPr>
          </a:p>
          <a:p>
            <a:pPr>
              <a:lnSpc>
                <a:spcPct val="150000"/>
              </a:lnSpc>
            </a:pPr>
            <a:endParaRPr lang="en-US" sz="2000" dirty="0">
              <a:latin typeface="Times New Roman" pitchFamily="18" charset="0"/>
              <a:cs typeface="Times New Roman" pitchFamily="18" charset="0"/>
            </a:endParaRPr>
          </a:p>
        </p:txBody>
      </p:sp>
      <p:sp>
        <p:nvSpPr>
          <p:cNvPr id="4" name="TextBox 3"/>
          <p:cNvSpPr txBox="1"/>
          <p:nvPr/>
        </p:nvSpPr>
        <p:spPr>
          <a:xfrm>
            <a:off x="3929058" y="4286256"/>
            <a:ext cx="184731" cy="369332"/>
          </a:xfrm>
          <a:prstGeom prst="rect">
            <a:avLst/>
          </a:prstGeom>
          <a:noFill/>
        </p:spPr>
        <p:txBody>
          <a:bodyPr wrap="none" rtlCol="0">
            <a:spAutoFit/>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12594"/>
            <a:ext cx="8534400" cy="758952"/>
          </a:xfrm>
        </p:spPr>
        <p:txBody>
          <a:bodyPr>
            <a:normAutofit/>
          </a:bodyPr>
          <a:lstStyle/>
          <a:p>
            <a:r>
              <a:rPr lang="en-US" sz="3200" b="1" dirty="0">
                <a:solidFill>
                  <a:schemeClr val="tx1"/>
                </a:solidFill>
                <a:latin typeface="Times New Roman" pitchFamily="18" charset="0"/>
                <a:cs typeface="Times New Roman" pitchFamily="18" charset="0"/>
              </a:rPr>
              <a:t>4.CLASSIFICATION</a:t>
            </a:r>
          </a:p>
        </p:txBody>
      </p:sp>
      <p:sp>
        <p:nvSpPr>
          <p:cNvPr id="3" name="Rectangle 2"/>
          <p:cNvSpPr/>
          <p:nvPr/>
        </p:nvSpPr>
        <p:spPr>
          <a:xfrm>
            <a:off x="500034" y="1643050"/>
            <a:ext cx="7924800" cy="286232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module, the pre-processed hand images or video frames are fed into the trained CNN model for classification.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CNN model analyzes the spatial features and patterns present in the input data to identify and classify specific sign language gestures.</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Classification results in the prediction of the corresponding sign language symbols or actions performed by the hand.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4" y="4500570"/>
            <a:ext cx="3362324" cy="168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500042"/>
            <a:ext cx="8501122" cy="2985433"/>
          </a:xfrm>
          <a:prstGeom prst="rect">
            <a:avLst/>
          </a:prstGeom>
          <a:noFill/>
        </p:spPr>
        <p:txBody>
          <a:bodyPr wrap="square" rtlCol="0">
            <a:spAutoFit/>
          </a:bodyPr>
          <a:lstStyle/>
          <a:p>
            <a:pPr algn="ctr"/>
            <a:r>
              <a:rPr lang="en-US" sz="2800" b="1" dirty="0">
                <a:latin typeface="Times New Roman" pitchFamily="18" charset="0"/>
                <a:ea typeface="DM Serif Text"/>
                <a:cs typeface="Times New Roman" pitchFamily="18" charset="0"/>
                <a:sym typeface="DM Serif Text"/>
              </a:rPr>
              <a:t>CONVOLUTIONAL NEURAL NETWORK (CNN)</a:t>
            </a:r>
          </a:p>
          <a:p>
            <a:pPr algn="ctr"/>
            <a:endParaRPr lang="en-US" sz="2000" b="1" dirty="0">
              <a:solidFill>
                <a:srgbClr val="00B0F0"/>
              </a:solidFill>
              <a:latin typeface="Times New Roman" pitchFamily="18" charset="0"/>
              <a:ea typeface="DM Serif Text"/>
              <a:cs typeface="Times New Roman" pitchFamily="18" charset="0"/>
              <a:sym typeface="DM Serif Text"/>
            </a:endParaRPr>
          </a:p>
          <a:p>
            <a:pPr algn="just">
              <a:lnSpc>
                <a:spcPct val="150000"/>
              </a:lnSpc>
              <a:buFont typeface="Wingdings" pitchFamily="2" charset="2"/>
              <a:buChar char="v"/>
            </a:pPr>
            <a:r>
              <a:rPr lang="en-US" sz="2000" dirty="0">
                <a:latin typeface="Times New Roman" pitchFamily="18" charset="0"/>
                <a:cs typeface="Times New Roman" pitchFamily="18" charset="0"/>
              </a:rPr>
              <a:t> A technique designed to automatically extract features from images, commonly used for tasks such as image classification and object detection.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sym typeface="DM Serif Text"/>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16216" b="10811"/>
          <a:stretch>
            <a:fillRect/>
          </a:stretch>
        </p:blipFill>
        <p:spPr bwMode="auto">
          <a:xfrm>
            <a:off x="3143240" y="4214818"/>
            <a:ext cx="5635864" cy="2071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8" y="4857760"/>
            <a:ext cx="2714644" cy="928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7158" y="2143116"/>
            <a:ext cx="8286808" cy="2400657"/>
          </a:xfrm>
          <a:prstGeom prst="rect">
            <a:avLst/>
          </a:prstGeom>
        </p:spPr>
        <p:txBody>
          <a:bodyPr wrap="square">
            <a:spAutoFit/>
          </a:bodyPr>
          <a:lstStyle/>
          <a:p>
            <a:pPr>
              <a:lnSpc>
                <a:spcPct val="150000"/>
              </a:lnSpc>
              <a:buFont typeface="Wingdings" pitchFamily="2" charset="2"/>
              <a:buChar char="v"/>
            </a:pPr>
            <a:r>
              <a:rPr lang="en-US" sz="2000" dirty="0">
                <a:latin typeface="Times New Roman" pitchFamily="18" charset="0"/>
                <a:cs typeface="Times New Roman" pitchFamily="18" charset="0"/>
              </a:rPr>
              <a:t>The classification process in a CNN involves multiple mathematical operations within its layers, including convolutions, pooling, and fully connected layers. The output of the final fully connected layer is often passed through a </a:t>
            </a:r>
            <a:r>
              <a:rPr lang="en-US" sz="2000" dirty="0" err="1">
                <a:latin typeface="Times New Roman" pitchFamily="18" charset="0"/>
                <a:cs typeface="Times New Roman" pitchFamily="18" charset="0"/>
              </a:rPr>
              <a:t>softmax</a:t>
            </a:r>
            <a:r>
              <a:rPr lang="en-US" sz="2000" dirty="0">
                <a:latin typeface="Times New Roman" pitchFamily="18" charset="0"/>
                <a:cs typeface="Times New Roman" pitchFamily="18" charset="0"/>
              </a:rPr>
              <a:t> function to convert the raw scores into probability distributions over the class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POOLING LAYER</a:t>
            </a:r>
          </a:p>
        </p:txBody>
      </p:sp>
      <p:sp>
        <p:nvSpPr>
          <p:cNvPr id="4" name="Rectangle 3"/>
          <p:cNvSpPr/>
          <p:nvPr/>
        </p:nvSpPr>
        <p:spPr>
          <a:xfrm>
            <a:off x="714348" y="1571612"/>
            <a:ext cx="7786742" cy="1338828"/>
          </a:xfrm>
          <a:prstGeom prst="rect">
            <a:avLst/>
          </a:prstGeom>
        </p:spPr>
        <p:txBody>
          <a:bodyPr wrap="square">
            <a:spAutoFit/>
          </a:bodyPr>
          <a:lstStyle/>
          <a:p>
            <a:pPr algn="just">
              <a:lnSpc>
                <a:spcPct val="150000"/>
              </a:lnSpc>
              <a:buFont typeface="Wingdings" pitchFamily="2" charset="2"/>
              <a:buChar char="v"/>
            </a:pPr>
            <a:r>
              <a:rPr lang="en-US" dirty="0">
                <a:latin typeface="Times New Roman" pitchFamily="18" charset="0"/>
                <a:cs typeface="Times New Roman" pitchFamily="18" charset="0"/>
              </a:rPr>
              <a:t>A pooling layer, is a type of layer commonly used in </a:t>
            </a:r>
            <a:r>
              <a:rPr lang="en-US" dirty="0" err="1">
                <a:latin typeface="Times New Roman" pitchFamily="18" charset="0"/>
                <a:cs typeface="Times New Roman" pitchFamily="18" charset="0"/>
              </a:rPr>
              <a:t>Convolutional</a:t>
            </a:r>
            <a:r>
              <a:rPr lang="en-US" dirty="0">
                <a:latin typeface="Times New Roman" pitchFamily="18" charset="0"/>
                <a:cs typeface="Times New Roman" pitchFamily="18" charset="0"/>
              </a:rPr>
              <a:t> Neural Networks (CNNs) for reducing the spatial dimensions (width and height) of feature maps while retaining important information. </a:t>
            </a:r>
          </a:p>
        </p:txBody>
      </p:sp>
      <p:pic>
        <p:nvPicPr>
          <p:cNvPr id="6148" name="Picture 4" descr="How to build a convolutional neural network in Keras - Ander Fernández"/>
          <p:cNvPicPr>
            <a:picLocks noChangeAspect="1" noChangeArrowheads="1"/>
          </p:cNvPicPr>
          <p:nvPr/>
        </p:nvPicPr>
        <p:blipFill>
          <a:blip r:embed="rId2"/>
          <a:srcRect/>
          <a:stretch>
            <a:fillRect/>
          </a:stretch>
        </p:blipFill>
        <p:spPr bwMode="auto">
          <a:xfrm>
            <a:off x="1000100" y="3143248"/>
            <a:ext cx="7143750" cy="2981326"/>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ACTIVATION FUNCTION</a:t>
            </a:r>
          </a:p>
        </p:txBody>
      </p:sp>
      <p:pic>
        <p:nvPicPr>
          <p:cNvPr id="60418" name="Picture 2" descr="Deep Learning Explained: Artificial Neural Networks"/>
          <p:cNvPicPr>
            <a:picLocks noChangeAspect="1" noChangeArrowheads="1"/>
          </p:cNvPicPr>
          <p:nvPr/>
        </p:nvPicPr>
        <p:blipFill>
          <a:blip r:embed="rId2"/>
          <a:srcRect/>
          <a:stretch>
            <a:fillRect/>
          </a:stretch>
        </p:blipFill>
        <p:spPr bwMode="auto">
          <a:xfrm>
            <a:off x="4357686" y="3857628"/>
            <a:ext cx="4429156" cy="2500330"/>
          </a:xfrm>
          <a:prstGeom prst="rect">
            <a:avLst/>
          </a:prstGeom>
          <a:noFill/>
        </p:spPr>
      </p:pic>
      <p:sp>
        <p:nvSpPr>
          <p:cNvPr id="4" name="TextBox 3"/>
          <p:cNvSpPr txBox="1"/>
          <p:nvPr/>
        </p:nvSpPr>
        <p:spPr>
          <a:xfrm>
            <a:off x="285720" y="1500175"/>
            <a:ext cx="8858280" cy="3323987"/>
          </a:xfrm>
          <a:prstGeom prst="rect">
            <a:avLst/>
          </a:prstGeom>
          <a:noFill/>
        </p:spPr>
        <p:txBody>
          <a:bodyPr wrap="square" rtlCol="0">
            <a:spAutoFit/>
          </a:bodyPr>
          <a:lstStyle/>
          <a:p>
            <a:pPr>
              <a:lnSpc>
                <a:spcPct val="150000"/>
              </a:lnSpc>
              <a:buFont typeface="Arial" pitchFamily="34" charset="0"/>
              <a:buChar char="•"/>
            </a:pPr>
            <a:r>
              <a:rPr lang="en-US" sz="2000" dirty="0">
                <a:latin typeface="Times New Roman" pitchFamily="18" charset="0"/>
                <a:cs typeface="Times New Roman" pitchFamily="18" charset="0"/>
              </a:rPr>
              <a:t>Activation layers, or activation functions, are applied element-wise to the output of each neuron in a neural network layer.</a:t>
            </a:r>
          </a:p>
          <a:p>
            <a:pPr>
              <a:lnSpc>
                <a:spcPct val="150000"/>
              </a:lnSpc>
              <a:buFont typeface="Arial" pitchFamily="34" charset="0"/>
              <a:buChar char="•"/>
            </a:pPr>
            <a:r>
              <a:rPr lang="en-US" sz="2000" dirty="0">
                <a:latin typeface="Times New Roman" pitchFamily="18" charset="0"/>
                <a:cs typeface="Times New Roman" pitchFamily="18" charset="0"/>
              </a:rPr>
              <a:t>The activation function introduces non-linearity into the network, enabling it to learn complex mappings between input and output data.</a:t>
            </a:r>
          </a:p>
          <a:p>
            <a:pPr>
              <a:lnSpc>
                <a:spcPct val="150000"/>
              </a:lnSpc>
              <a:buFont typeface="Arial" pitchFamily="34" charset="0"/>
              <a:buChar char="•"/>
            </a:pPr>
            <a:r>
              <a:rPr lang="en-US" sz="2000" dirty="0">
                <a:latin typeface="Times New Roman" pitchFamily="18" charset="0"/>
                <a:cs typeface="Times New Roman" pitchFamily="18" charset="0"/>
              </a:rPr>
              <a:t>Common activation functions include </a:t>
            </a:r>
            <a:r>
              <a:rPr lang="en-US" sz="2000" dirty="0" err="1">
                <a:latin typeface="Times New Roman" pitchFamily="18" charset="0"/>
                <a:cs typeface="Times New Roman" pitchFamily="18" charset="0"/>
              </a:rPr>
              <a:t>ReLU</a:t>
            </a:r>
            <a:r>
              <a:rPr lang="en-US" sz="2000" dirty="0">
                <a:latin typeface="Times New Roman" pitchFamily="18" charset="0"/>
                <a:cs typeface="Times New Roman" pitchFamily="18" charset="0"/>
              </a:rPr>
              <a:t> (Rectified Linear Unit), sigmoid, </a:t>
            </a:r>
            <a:r>
              <a:rPr lang="en-US" sz="2000" dirty="0" err="1">
                <a:latin typeface="Times New Roman" pitchFamily="18" charset="0"/>
                <a:cs typeface="Times New Roman" pitchFamily="18" charset="0"/>
              </a:rPr>
              <a:t>tanh</a:t>
            </a:r>
            <a:r>
              <a:rPr lang="en-US" sz="2000" dirty="0">
                <a:latin typeface="Times New Roman" pitchFamily="18" charset="0"/>
                <a:cs typeface="Times New Roman" pitchFamily="18" charset="0"/>
              </a:rPr>
              <a:t> (hyperbolic tangent), and </a:t>
            </a:r>
            <a:r>
              <a:rPr lang="en-US" sz="2000" dirty="0" err="1">
                <a:latin typeface="Times New Roman" pitchFamily="18" charset="0"/>
                <a:cs typeface="Times New Roman" pitchFamily="18" charset="0"/>
              </a:rPr>
              <a:t>softmax</a:t>
            </a:r>
            <a:r>
              <a:rPr lang="en-US" sz="2000" dirty="0">
                <a:latin typeface="Times New Roman" pitchFamily="18" charset="0"/>
                <a:cs typeface="Times New Roman" pitchFamily="18" charset="0"/>
              </a:rPr>
              <a:t>.</a:t>
            </a:r>
          </a:p>
          <a:p>
            <a:pPr>
              <a:lnSpc>
                <a:spcPct val="150000"/>
              </a:lnSpc>
            </a:pPr>
            <a:endParaRPr lang="en-US" sz="2000" dirty="0">
              <a:latin typeface="Times New Roman" pitchFamily="18" charset="0"/>
              <a:cs typeface="Times New Roman" pitchFamily="18" charset="0"/>
            </a:endParaRPr>
          </a:p>
        </p:txBody>
      </p:sp>
      <p:pic>
        <p:nvPicPr>
          <p:cNvPr id="5" name="Picture 4" descr="ReLU.PNG"/>
          <p:cNvPicPr>
            <a:picLocks noChangeAspect="1"/>
          </p:cNvPicPr>
          <p:nvPr/>
        </p:nvPicPr>
        <p:blipFill>
          <a:blip r:embed="rId3"/>
          <a:stretch>
            <a:fillRect/>
          </a:stretch>
        </p:blipFill>
        <p:spPr>
          <a:xfrm>
            <a:off x="714348" y="4714884"/>
            <a:ext cx="3705742" cy="10478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chemeClr val="accent1"/>
                </a:solidFill>
                <a:latin typeface="Times New Roman" pitchFamily="18" charset="0"/>
                <a:cs typeface="Times New Roman" pitchFamily="18" charset="0"/>
              </a:rPr>
              <a:t>ABSTRACT</a:t>
            </a:r>
          </a:p>
        </p:txBody>
      </p:sp>
      <p:sp>
        <p:nvSpPr>
          <p:cNvPr id="3" name="Content Placeholder 2"/>
          <p:cNvSpPr>
            <a:spLocks noGrp="1"/>
          </p:cNvSpPr>
          <p:nvPr>
            <p:ph sz="quarter" idx="1"/>
          </p:nvPr>
        </p:nvSpPr>
        <p:spPr>
          <a:xfrm>
            <a:off x="214282" y="1500174"/>
            <a:ext cx="8503920" cy="4902348"/>
          </a:xfrm>
        </p:spPr>
        <p:txBody>
          <a:bodyPr>
            <a:noAutofit/>
          </a:bodyPr>
          <a:lstStyle/>
          <a:p>
            <a:pPr marL="285750" indent="-285750" algn="just">
              <a:lnSpc>
                <a:spcPct val="150000"/>
              </a:lnSpc>
              <a:buClr>
                <a:schemeClr val="accent1">
                  <a:lumMod val="75000"/>
                </a:schemeClr>
              </a:buClr>
              <a:buSzPct val="75000"/>
            </a:pPr>
            <a:r>
              <a:rPr lang="en-US" sz="2000" dirty="0">
                <a:latin typeface="Times New Roman" panose="02020603050405020304" pitchFamily="18" charset="0"/>
                <a:cs typeface="Times New Roman" panose="02020603050405020304" pitchFamily="18" charset="0"/>
              </a:rPr>
              <a:t>Sign language detection faced issues like limited accuracy and difficulty in capturing subtle hand movements.</a:t>
            </a:r>
          </a:p>
          <a:p>
            <a:pPr marL="285750" indent="-285750" algn="just">
              <a:lnSpc>
                <a:spcPct val="150000"/>
              </a:lnSpc>
              <a:buClr>
                <a:schemeClr val="accent1">
                  <a:lumMod val="75000"/>
                </a:schemeClr>
              </a:buClr>
              <a:buSzPct val="75000"/>
            </a:pPr>
            <a:r>
              <a:rPr lang="en-US" sz="2000" dirty="0">
                <a:latin typeface="Times New Roman" panose="02020603050405020304" pitchFamily="18" charset="0"/>
                <a:cs typeface="Times New Roman" panose="02020603050405020304" pitchFamily="18" charset="0"/>
              </a:rPr>
              <a:t>In this project, CNN-based detection, address these challenges by effectively capturing spatial patterns and hierarchical features in sign language gestures.</a:t>
            </a:r>
          </a:p>
          <a:p>
            <a:pPr marL="285750" indent="-285750" algn="just">
              <a:lnSpc>
                <a:spcPct val="150000"/>
              </a:lnSpc>
              <a:buClr>
                <a:schemeClr val="accent1">
                  <a:lumMod val="75000"/>
                </a:schemeClr>
              </a:buClr>
              <a:buSzPct val="75000"/>
            </a:pPr>
            <a:r>
              <a:rPr lang="en-US" sz="2000" dirty="0">
                <a:latin typeface="Times New Roman" panose="02020603050405020304" pitchFamily="18" charset="0"/>
                <a:cs typeface="Times New Roman" panose="02020603050405020304" pitchFamily="18" charset="0"/>
              </a:rPr>
              <a:t>With CNNs, hand gestures are classified into corresponding sign language symbols, enhancing communication accessibility for the hearing impaired.</a:t>
            </a:r>
          </a:p>
          <a:p>
            <a:pPr marL="285750" indent="-285750" algn="just">
              <a:lnSpc>
                <a:spcPct val="150000"/>
              </a:lnSpc>
              <a:buClr>
                <a:schemeClr val="accent1">
                  <a:lumMod val="75000"/>
                </a:schemeClr>
              </a:buClr>
              <a:buSzPct val="75000"/>
            </a:pPr>
            <a:r>
              <a:rPr lang="en-US" sz="2000" dirty="0">
                <a:latin typeface="Times New Roman" panose="02020603050405020304" pitchFamily="18" charset="0"/>
                <a:cs typeface="Times New Roman" panose="02020603050405020304" pitchFamily="18" charset="0"/>
              </a:rPr>
              <a:t>Utilizes </a:t>
            </a:r>
            <a:r>
              <a:rPr lang="en-US" sz="2000" dirty="0" err="1">
                <a:latin typeface="Times New Roman" panose="02020603050405020304" pitchFamily="18" charset="0"/>
                <a:cs typeface="Times New Roman" panose="02020603050405020304" pitchFamily="18" charset="0"/>
              </a:rPr>
              <a:t>convolutional</a:t>
            </a:r>
            <a:r>
              <a:rPr lang="en-US" sz="2000" dirty="0">
                <a:latin typeface="Times New Roman" panose="02020603050405020304" pitchFamily="18" charset="0"/>
                <a:cs typeface="Times New Roman" panose="02020603050405020304" pitchFamily="18" charset="0"/>
              </a:rPr>
              <a:t> neural networks (CNNs), a computer vision technique, to process sequential frames of sign language videos.</a:t>
            </a:r>
          </a:p>
          <a:p>
            <a:pPr marL="285750" indent="-285750" algn="just">
              <a:lnSpc>
                <a:spcPct val="150000"/>
              </a:lnSpc>
              <a:buClr>
                <a:schemeClr val="accent1">
                  <a:lumMod val="75000"/>
                </a:schemeClr>
              </a:buClr>
              <a:buSzPct val="75000"/>
            </a:pPr>
            <a:r>
              <a:rPr lang="en-US" sz="2000" dirty="0">
                <a:latin typeface="Times New Roman" panose="02020603050405020304" pitchFamily="18" charset="0"/>
                <a:cs typeface="Times New Roman" panose="02020603050405020304" pitchFamily="18" charset="0"/>
              </a:rPr>
              <a:t>These algorithm tend to analyze “the movement of the hands and their features to enable efficient communication”</a:t>
            </a:r>
          </a:p>
          <a:p>
            <a:pPr marL="285750" indent="-285750" algn="just">
              <a:lnSpc>
                <a:spcPct val="150000"/>
              </a:lnSpc>
              <a:buClr>
                <a:schemeClr val="accent1">
                  <a:lumMod val="75000"/>
                </a:schemeClr>
              </a:buClr>
              <a:buSzPct val="75000"/>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Clr>
                <a:schemeClr val="accent1">
                  <a:lumMod val="75000"/>
                </a:schemeClr>
              </a:buClr>
              <a:buSzPct val="75000"/>
            </a:pPr>
            <a:endParaRPr lang="en-US" sz="2000" dirty="0">
              <a:latin typeface="Times New Roman" panose="02020603050405020304" pitchFamily="18" charset="0"/>
              <a:cs typeface="Times New Roman" panose="02020603050405020304" pitchFamily="18" charset="0"/>
            </a:endParaRPr>
          </a:p>
          <a:p>
            <a:endParaRPr lang="en-US" sz="2200" dirty="0">
              <a:latin typeface="Times New Roman" pitchFamily="18" charset="0"/>
              <a:cs typeface="Times New Roman" pitchFamily="18" charset="0"/>
            </a:endParaRPr>
          </a:p>
          <a:p>
            <a:pPr>
              <a:lnSpc>
                <a:spcPct val="150000"/>
              </a:lnSpc>
              <a:buClr>
                <a:srgbClr val="C00000"/>
              </a:buClr>
              <a:buFont typeface="Wingdings" pitchFamily="2" charset="2"/>
              <a:buChar char="Ø"/>
            </a:pPr>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FULLY CONNECTED LAYER</a:t>
            </a:r>
          </a:p>
        </p:txBody>
      </p:sp>
      <p:sp>
        <p:nvSpPr>
          <p:cNvPr id="61446" name="AutoShape 6" descr="blob:https://web.whatsapp.com/ae61a296-8a39-4104-ba93-604f3c646f4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WhatsApp Image 2024-04-28 at 5.33.12 PM.jpeg"/>
          <p:cNvPicPr>
            <a:picLocks noChangeAspect="1"/>
          </p:cNvPicPr>
          <p:nvPr/>
        </p:nvPicPr>
        <p:blipFill>
          <a:blip r:embed="rId3"/>
          <a:srcRect t="4763" b="12093"/>
          <a:stretch>
            <a:fillRect/>
          </a:stretch>
        </p:blipFill>
        <p:spPr>
          <a:xfrm>
            <a:off x="1785918" y="2428868"/>
            <a:ext cx="5429288" cy="3641616"/>
          </a:xfrm>
          <a:prstGeom prst="rect">
            <a:avLst/>
          </a:prstGeom>
          <a:ln w="12700">
            <a:solidFill>
              <a:schemeClr val="tx1"/>
            </a:solidFill>
          </a:ln>
        </p:spPr>
      </p:pic>
      <p:sp>
        <p:nvSpPr>
          <p:cNvPr id="7" name="TextBox 6"/>
          <p:cNvSpPr txBox="1"/>
          <p:nvPr/>
        </p:nvSpPr>
        <p:spPr>
          <a:xfrm>
            <a:off x="428596" y="1500174"/>
            <a:ext cx="8501122" cy="707886"/>
          </a:xfrm>
          <a:prstGeom prst="rect">
            <a:avLst/>
          </a:prstGeom>
          <a:noFill/>
        </p:spPr>
        <p:txBody>
          <a:bodyPr wrap="square" rtlCol="0">
            <a:spAutoFit/>
          </a:bodyPr>
          <a:lstStyle/>
          <a:p>
            <a:r>
              <a:rPr lang="en-US" sz="2000" dirty="0">
                <a:latin typeface="Times New Roman" pitchFamily="18" charset="0"/>
                <a:cs typeface="Times New Roman" pitchFamily="18" charset="0"/>
              </a:rPr>
              <a:t>A fully connected layer, also known as a dense layer, is a type of layer in a neural network where each neuron is connected to every neuron in the previous layer.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itchFamily="18" charset="0"/>
                <a:cs typeface="Times New Roman" pitchFamily="18" charset="0"/>
              </a:rPr>
              <a:t>FULLY CONNECTED LAYER(DENSE)</a:t>
            </a:r>
          </a:p>
        </p:txBody>
      </p:sp>
      <p:pic>
        <p:nvPicPr>
          <p:cNvPr id="3" name="Picture 2" descr="Screenshot 2024-04-28 165333.png"/>
          <p:cNvPicPr>
            <a:picLocks noChangeAspect="1"/>
          </p:cNvPicPr>
          <p:nvPr/>
        </p:nvPicPr>
        <p:blipFill>
          <a:blip r:embed="rId2"/>
          <a:stretch>
            <a:fillRect/>
          </a:stretch>
        </p:blipFill>
        <p:spPr>
          <a:xfrm>
            <a:off x="500034" y="1643050"/>
            <a:ext cx="8143932" cy="45720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CLASSIFICATION</a:t>
            </a:r>
          </a:p>
        </p:txBody>
      </p:sp>
      <p:pic>
        <p:nvPicPr>
          <p:cNvPr id="3" name="Picture 2" descr="WhatsApp Image 2024-04-28 at 7.39.21 PM.jpeg"/>
          <p:cNvPicPr>
            <a:picLocks noChangeAspect="1"/>
          </p:cNvPicPr>
          <p:nvPr/>
        </p:nvPicPr>
        <p:blipFill>
          <a:blip r:embed="rId2"/>
          <a:stretch>
            <a:fillRect/>
          </a:stretch>
        </p:blipFill>
        <p:spPr>
          <a:xfrm>
            <a:off x="2428860" y="1500174"/>
            <a:ext cx="4229100" cy="46958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5.ACTION DETECTION</a:t>
            </a:r>
          </a:p>
        </p:txBody>
      </p:sp>
      <p:sp>
        <p:nvSpPr>
          <p:cNvPr id="3" name="Rectangle 2"/>
          <p:cNvSpPr/>
          <p:nvPr/>
        </p:nvSpPr>
        <p:spPr>
          <a:xfrm>
            <a:off x="500034" y="1643050"/>
            <a:ext cx="7848600" cy="332398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final module focuses on detecting the action or meaning associated with the recognized sign language gesture.</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involves mapping the classified gestures to their corresponding meanings or actions based on a predefined dictionary or lookup table.</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detected actions or symbols are then translated into text, speech, or other forms of output to facilitate communication for individuals with hearing impairments.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6" y="4500570"/>
            <a:ext cx="3371850" cy="169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itchFamily="18" charset="0"/>
                <a:cs typeface="Times New Roman" pitchFamily="18" charset="0"/>
              </a:rPr>
              <a:t>CONFUSION MATRIX</a:t>
            </a:r>
          </a:p>
        </p:txBody>
      </p:sp>
      <p:sp>
        <p:nvSpPr>
          <p:cNvPr id="3" name="TextBox 2"/>
          <p:cNvSpPr txBox="1"/>
          <p:nvPr/>
        </p:nvSpPr>
        <p:spPr>
          <a:xfrm>
            <a:off x="714348" y="1714488"/>
            <a:ext cx="7786742" cy="2400657"/>
          </a:xfrm>
          <a:prstGeom prst="rect">
            <a:avLst/>
          </a:prstGeom>
          <a:noFill/>
        </p:spPr>
        <p:txBody>
          <a:bodyPr wrap="square" rtlCol="0">
            <a:spAutoFit/>
          </a:bodyPr>
          <a:lstStyle/>
          <a:p>
            <a:pPr algn="just">
              <a:lnSpc>
                <a:spcPct val="150000"/>
              </a:lnSpc>
              <a:buFont typeface="Arial" pitchFamily="34" charset="0"/>
              <a:buChar char="•"/>
            </a:pPr>
            <a:r>
              <a:rPr lang="en-US" sz="2000" dirty="0">
                <a:latin typeface="Times New Roman" pitchFamily="18" charset="0"/>
                <a:cs typeface="Times New Roman" pitchFamily="18" charset="0"/>
              </a:rPr>
              <a:t>By incorporating a confusion matrix into the evaluation process, we can gain a better understanding of the model's strengths and weaknesses and make informed decisions to enhance its performance.</a:t>
            </a:r>
          </a:p>
          <a:p>
            <a:pPr algn="just">
              <a:lnSpc>
                <a:spcPct val="150000"/>
              </a:lnSpc>
              <a:buFont typeface="Arial" pitchFamily="34" charset="0"/>
              <a:buChar char="•"/>
            </a:pPr>
            <a:r>
              <a:rPr lang="en-US" sz="2000" dirty="0"/>
              <a:t>Based on the analysis of the confusion matrix , adjustments and improvements can be made  to the  action detection system. </a:t>
            </a:r>
            <a:endParaRPr lang="en-US" sz="20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Times New Roman" pitchFamily="18" charset="0"/>
                <a:cs typeface="Times New Roman" pitchFamily="18" charset="0"/>
              </a:rPr>
              <a:t>CONFUSION MATRIX</a:t>
            </a:r>
            <a:endParaRPr lang="en-US" b="1" dirty="0"/>
          </a:p>
        </p:txBody>
      </p:sp>
      <p:pic>
        <p:nvPicPr>
          <p:cNvPr id="6" name="Picture 5" descr="WhatsApp Image 2024-04-28 at 7.39.57 PM.jpeg"/>
          <p:cNvPicPr>
            <a:picLocks noChangeAspect="1"/>
          </p:cNvPicPr>
          <p:nvPr/>
        </p:nvPicPr>
        <p:blipFill>
          <a:blip r:embed="rId2" cstate="print"/>
          <a:srcRect l="-7142" t="7440" r="-1785" b="6250"/>
          <a:stretch>
            <a:fillRect/>
          </a:stretch>
        </p:blipFill>
        <p:spPr>
          <a:xfrm>
            <a:off x="1857356" y="1500174"/>
            <a:ext cx="5357850" cy="47946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rPr>
              <a:t>RESULT</a:t>
            </a:r>
          </a:p>
        </p:txBody>
      </p:sp>
      <p:sp>
        <p:nvSpPr>
          <p:cNvPr id="3" name="Rectangle 2"/>
          <p:cNvSpPr/>
          <p:nvPr/>
        </p:nvSpPr>
        <p:spPr>
          <a:xfrm>
            <a:off x="571472" y="1785926"/>
            <a:ext cx="8115300" cy="286232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CNN-based sign language detection achieved high accuracy in recognizing hand gestures, demonstrating the effectiveness of computer vision techniques.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However, challenges such as occlusions and variations in hand poses still posed difficulties, suggesting the need for further refinement in algorithm robustness.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rPr>
              <a:t>RESULT</a:t>
            </a:r>
          </a:p>
        </p:txBody>
      </p:sp>
      <p:pic>
        <p:nvPicPr>
          <p:cNvPr id="7" name="Picture 6">
            <a:extLst>
              <a:ext uri="{FF2B5EF4-FFF2-40B4-BE49-F238E27FC236}">
                <a16:creationId xmlns:a16="http://schemas.microsoft.com/office/drawing/2014/main" id="{72633B54-65F0-90F5-CF39-62DEA8294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40" y="1556792"/>
            <a:ext cx="8388424" cy="438947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rPr>
              <a:t>RESULT</a:t>
            </a:r>
          </a:p>
        </p:txBody>
      </p:sp>
      <p:pic>
        <p:nvPicPr>
          <p:cNvPr id="4" name="Picture 3">
            <a:extLst>
              <a:ext uri="{FF2B5EF4-FFF2-40B4-BE49-F238E27FC236}">
                <a16:creationId xmlns:a16="http://schemas.microsoft.com/office/drawing/2014/main" id="{C91263DC-F9D3-09FB-F8EC-4C8C5EC44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484784"/>
            <a:ext cx="8352928" cy="46805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PERFORMANCE METRICS USED</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2000240"/>
            <a:ext cx="7437329" cy="320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accent1"/>
                </a:solidFill>
                <a:latin typeface="Times New Roman" pitchFamily="18" charset="0"/>
                <a:cs typeface="Times New Roman" pitchFamily="18" charset="0"/>
              </a:rPr>
              <a:t>INTRODUCTION-COMPUTER VISION</a:t>
            </a:r>
          </a:p>
        </p:txBody>
      </p:sp>
      <p:sp>
        <p:nvSpPr>
          <p:cNvPr id="4" name="Content Placeholder 3"/>
          <p:cNvSpPr>
            <a:spLocks noGrp="1"/>
          </p:cNvSpPr>
          <p:nvPr>
            <p:ph sz="quarter" idx="1"/>
          </p:nvPr>
        </p:nvSpPr>
        <p:spPr>
          <a:xfrm>
            <a:off x="357158" y="1643050"/>
            <a:ext cx="8503920" cy="4572000"/>
          </a:xfrm>
        </p:spPr>
        <p:txBody>
          <a:bodyPr>
            <a:normAutofit/>
          </a:bodyPr>
          <a:lstStyle/>
          <a:p>
            <a:r>
              <a:rPr lang="en-US" sz="2000" dirty="0">
                <a:latin typeface="Times New Roman" pitchFamily="18" charset="0"/>
                <a:cs typeface="Times New Roman" pitchFamily="18" charset="0"/>
              </a:rPr>
              <a:t>Computer vision is a field of artificial intelligence that focuses on interpreting and understanding visual information such as images or videos. </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The primary goal of computer vision is to replicate human vision capabilities using machines, allowing computers to analyze and understand the content of visual data in a manner similar to humans. </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This includes tasks such as:</a:t>
            </a:r>
          </a:p>
          <a:p>
            <a:pPr marL="457200" indent="-457200">
              <a:buAutoNum type="arabicPeriod"/>
            </a:pPr>
            <a:r>
              <a:rPr lang="en-US" sz="2000" dirty="0">
                <a:latin typeface="Times New Roman" pitchFamily="18" charset="0"/>
                <a:cs typeface="Times New Roman" pitchFamily="18" charset="0"/>
              </a:rPr>
              <a:t>Image Recognition</a:t>
            </a:r>
          </a:p>
          <a:p>
            <a:pPr marL="457200" indent="-457200">
              <a:buAutoNum type="arabicPeriod"/>
            </a:pPr>
            <a:r>
              <a:rPr lang="en-US" sz="2000" dirty="0">
                <a:latin typeface="Times New Roman" pitchFamily="18" charset="0"/>
                <a:cs typeface="Times New Roman" pitchFamily="18" charset="0"/>
              </a:rPr>
              <a:t>Object Detection</a:t>
            </a:r>
          </a:p>
          <a:p>
            <a:pPr marL="457200" indent="-457200">
              <a:buAutoNum type="arabicPeriod"/>
            </a:pPr>
            <a:r>
              <a:rPr lang="en-US" sz="2000" dirty="0">
                <a:latin typeface="Times New Roman" pitchFamily="18" charset="0"/>
                <a:cs typeface="Times New Roman" pitchFamily="18" charset="0"/>
              </a:rPr>
              <a:t>Image Segmentation</a:t>
            </a:r>
          </a:p>
          <a:p>
            <a:pPr marL="457200" indent="-457200">
              <a:buAutoNum type="arabicPeriod"/>
            </a:pPr>
            <a:r>
              <a:rPr lang="en-US" sz="2000" dirty="0">
                <a:latin typeface="Times New Roman" pitchFamily="18" charset="0"/>
                <a:cs typeface="Times New Roman" pitchFamily="18" charset="0"/>
              </a:rPr>
              <a:t>Pose Estimation etc…</a:t>
            </a:r>
          </a:p>
          <a:p>
            <a:endParaRPr lang="en-US" dirty="0">
              <a:latin typeface="Times New Roman" pitchFamily="18" charset="0"/>
              <a:cs typeface="Times New Roman" pitchFamily="18" charset="0"/>
            </a:endParaRPr>
          </a:p>
        </p:txBody>
      </p:sp>
      <p:pic>
        <p:nvPicPr>
          <p:cNvPr id="5" name="Picture 4" descr="comp vision gif.gif"/>
          <p:cNvPicPr>
            <a:picLocks noChangeAspect="1"/>
          </p:cNvPicPr>
          <p:nvPr/>
        </p:nvPicPr>
        <p:blipFill>
          <a:blip r:embed="rId2"/>
          <a:stretch>
            <a:fillRect/>
          </a:stretch>
        </p:blipFill>
        <p:spPr>
          <a:xfrm>
            <a:off x="4500562" y="3831053"/>
            <a:ext cx="4114930" cy="2312591"/>
          </a:xfrm>
          <a:prstGeom prst="ellipse">
            <a:avLst/>
          </a:prstGeom>
          <a:ln>
            <a:noFill/>
          </a:ln>
          <a:effectLst>
            <a:softEdge rad="317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1"/>
                </a:solidFill>
                <a:latin typeface="Times New Roman" pitchFamily="18" charset="0"/>
                <a:cs typeface="Times New Roman" pitchFamily="18" charset="0"/>
              </a:rPr>
              <a:t>PERFORMANCE METRICS USED</a:t>
            </a:r>
          </a:p>
        </p:txBody>
      </p:sp>
      <p:pic>
        <p:nvPicPr>
          <p:cNvPr id="4" name="Picture 3" descr="Screenshot 2024-04-28 165610.png"/>
          <p:cNvPicPr>
            <a:picLocks noChangeAspect="1"/>
          </p:cNvPicPr>
          <p:nvPr/>
        </p:nvPicPr>
        <p:blipFill>
          <a:blip r:embed="rId2"/>
          <a:stretch>
            <a:fillRect/>
          </a:stretch>
        </p:blipFill>
        <p:spPr>
          <a:xfrm>
            <a:off x="1571604" y="1571612"/>
            <a:ext cx="6096851" cy="46012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solidFill>
                  <a:schemeClr val="tx1"/>
                </a:solidFill>
                <a:latin typeface="Times New Roman" pitchFamily="18" charset="0"/>
                <a:cs typeface="Times New Roman" pitchFamily="18" charset="0"/>
              </a:rPr>
              <a:t>COMPARATIVE ANALYSIS OF ALGORITHMS</a:t>
            </a:r>
          </a:p>
        </p:txBody>
      </p:sp>
      <p:graphicFrame>
        <p:nvGraphicFramePr>
          <p:cNvPr id="4" name="Content Placeholder 5"/>
          <p:cNvGraphicFramePr>
            <a:graphicFrameLocks/>
          </p:cNvGraphicFramePr>
          <p:nvPr>
            <p:extLst>
              <p:ext uri="{D42A27DB-BD31-4B8C-83A1-F6EECF244321}">
                <p14:modId xmlns:p14="http://schemas.microsoft.com/office/powerpoint/2010/main" val="3544639775"/>
              </p:ext>
            </p:extLst>
          </p:nvPr>
        </p:nvGraphicFramePr>
        <p:xfrm>
          <a:off x="500034" y="1643050"/>
          <a:ext cx="8143932" cy="4000527"/>
        </p:xfrm>
        <a:graphic>
          <a:graphicData uri="http://schemas.openxmlformats.org/drawingml/2006/table">
            <a:tbl>
              <a:tblPr firstRow="1" bandRow="1"/>
              <a:tblGrid>
                <a:gridCol w="2000264">
                  <a:extLst>
                    <a:ext uri="{9D8B030D-6E8A-4147-A177-3AD203B41FA5}">
                      <a16:colId xmlns:a16="http://schemas.microsoft.com/office/drawing/2014/main" val="20000"/>
                    </a:ext>
                  </a:extLst>
                </a:gridCol>
                <a:gridCol w="2143140">
                  <a:extLst>
                    <a:ext uri="{9D8B030D-6E8A-4147-A177-3AD203B41FA5}">
                      <a16:colId xmlns:a16="http://schemas.microsoft.com/office/drawing/2014/main" val="20001"/>
                    </a:ext>
                  </a:extLst>
                </a:gridCol>
                <a:gridCol w="4000528">
                  <a:extLst>
                    <a:ext uri="{9D8B030D-6E8A-4147-A177-3AD203B41FA5}">
                      <a16:colId xmlns:a16="http://schemas.microsoft.com/office/drawing/2014/main" val="20002"/>
                    </a:ext>
                  </a:extLst>
                </a:gridCol>
              </a:tblGrid>
              <a:tr h="402120">
                <a:tc>
                  <a:txBody>
                    <a:bodyPr/>
                    <a:lstStyle>
                      <a:lvl1pPr marL="0" algn="l" defTabSz="914400" rtl="0" eaLnBrk="1" latinLnBrk="0" hangingPunct="1">
                        <a:defRPr sz="1800" b="1" kern="1200">
                          <a:solidFill>
                            <a:schemeClr val="lt1"/>
                          </a:solidFill>
                          <a:latin typeface="Georgia"/>
                        </a:defRPr>
                      </a:lvl1pPr>
                      <a:lvl2pPr marL="457200" algn="l" defTabSz="914400" rtl="0" eaLnBrk="1" latinLnBrk="0" hangingPunct="1">
                        <a:defRPr sz="1800" b="1" kern="1200">
                          <a:solidFill>
                            <a:schemeClr val="lt1"/>
                          </a:solidFill>
                          <a:latin typeface="Georgia"/>
                        </a:defRPr>
                      </a:lvl2pPr>
                      <a:lvl3pPr marL="914400" algn="l" defTabSz="914400" rtl="0" eaLnBrk="1" latinLnBrk="0" hangingPunct="1">
                        <a:defRPr sz="1800" b="1" kern="1200">
                          <a:solidFill>
                            <a:schemeClr val="lt1"/>
                          </a:solidFill>
                          <a:latin typeface="Georgia"/>
                        </a:defRPr>
                      </a:lvl3pPr>
                      <a:lvl4pPr marL="1371600" algn="l" defTabSz="914400" rtl="0" eaLnBrk="1" latinLnBrk="0" hangingPunct="1">
                        <a:defRPr sz="1800" b="1" kern="1200">
                          <a:solidFill>
                            <a:schemeClr val="lt1"/>
                          </a:solidFill>
                          <a:latin typeface="Georgia"/>
                        </a:defRPr>
                      </a:lvl4pPr>
                      <a:lvl5pPr marL="1828800" algn="l" defTabSz="914400" rtl="0" eaLnBrk="1" latinLnBrk="0" hangingPunct="1">
                        <a:defRPr sz="1800" b="1" kern="1200">
                          <a:solidFill>
                            <a:schemeClr val="lt1"/>
                          </a:solidFill>
                          <a:latin typeface="Georgia"/>
                        </a:defRPr>
                      </a:lvl5pPr>
                      <a:lvl6pPr marL="2286000" algn="l" defTabSz="914400" rtl="0" eaLnBrk="1" latinLnBrk="0" hangingPunct="1">
                        <a:defRPr sz="1800" b="1" kern="1200">
                          <a:solidFill>
                            <a:schemeClr val="lt1"/>
                          </a:solidFill>
                          <a:latin typeface="Georgia"/>
                        </a:defRPr>
                      </a:lvl6pPr>
                      <a:lvl7pPr marL="2743200" algn="l" defTabSz="914400" rtl="0" eaLnBrk="1" latinLnBrk="0" hangingPunct="1">
                        <a:defRPr sz="1800" b="1" kern="1200">
                          <a:solidFill>
                            <a:schemeClr val="lt1"/>
                          </a:solidFill>
                          <a:latin typeface="Georgia"/>
                        </a:defRPr>
                      </a:lvl7pPr>
                      <a:lvl8pPr marL="3200400" algn="l" defTabSz="914400" rtl="0" eaLnBrk="1" latinLnBrk="0" hangingPunct="1">
                        <a:defRPr sz="1800" b="1" kern="1200">
                          <a:solidFill>
                            <a:schemeClr val="lt1"/>
                          </a:solidFill>
                          <a:latin typeface="Georgia"/>
                        </a:defRPr>
                      </a:lvl8pPr>
                      <a:lvl9pPr marL="3657600" algn="l" defTabSz="914400" rtl="0" eaLnBrk="1" latinLnBrk="0" hangingPunct="1">
                        <a:defRPr sz="1800" b="1" kern="1200">
                          <a:solidFill>
                            <a:schemeClr val="lt1"/>
                          </a:solidFill>
                          <a:latin typeface="Georgia"/>
                        </a:defRPr>
                      </a:lvl9pPr>
                    </a:lstStyle>
                    <a:p>
                      <a:pPr algn="ctr" fontAlgn="b"/>
                      <a:r>
                        <a:rPr lang="en-IN" sz="1800" b="1" dirty="0">
                          <a:effectLst/>
                          <a:latin typeface="Times New Roman" panose="02020603050405020304" pitchFamily="18" charset="0"/>
                          <a:cs typeface="Times New Roman" panose="02020603050405020304" pitchFamily="18" charset="0"/>
                        </a:rPr>
                        <a:t>Algorithm</a:t>
                      </a:r>
                    </a:p>
                  </a:txBody>
                  <a:tcPr marL="41907" marR="41907" marT="20954" marB="20954"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16349"/>
                    </a:solidFill>
                  </a:tcPr>
                </a:tc>
                <a:tc>
                  <a:txBody>
                    <a:bodyPr/>
                    <a:lstStyle>
                      <a:lvl1pPr marL="0" algn="l" defTabSz="914400" rtl="0" eaLnBrk="1" latinLnBrk="0" hangingPunct="1">
                        <a:defRPr sz="1800" b="1" kern="1200">
                          <a:solidFill>
                            <a:schemeClr val="lt1"/>
                          </a:solidFill>
                          <a:latin typeface="Georgia"/>
                        </a:defRPr>
                      </a:lvl1pPr>
                      <a:lvl2pPr marL="457200" algn="l" defTabSz="914400" rtl="0" eaLnBrk="1" latinLnBrk="0" hangingPunct="1">
                        <a:defRPr sz="1800" b="1" kern="1200">
                          <a:solidFill>
                            <a:schemeClr val="lt1"/>
                          </a:solidFill>
                          <a:latin typeface="Georgia"/>
                        </a:defRPr>
                      </a:lvl2pPr>
                      <a:lvl3pPr marL="914400" algn="l" defTabSz="914400" rtl="0" eaLnBrk="1" latinLnBrk="0" hangingPunct="1">
                        <a:defRPr sz="1800" b="1" kern="1200">
                          <a:solidFill>
                            <a:schemeClr val="lt1"/>
                          </a:solidFill>
                          <a:latin typeface="Georgia"/>
                        </a:defRPr>
                      </a:lvl3pPr>
                      <a:lvl4pPr marL="1371600" algn="l" defTabSz="914400" rtl="0" eaLnBrk="1" latinLnBrk="0" hangingPunct="1">
                        <a:defRPr sz="1800" b="1" kern="1200">
                          <a:solidFill>
                            <a:schemeClr val="lt1"/>
                          </a:solidFill>
                          <a:latin typeface="Georgia"/>
                        </a:defRPr>
                      </a:lvl4pPr>
                      <a:lvl5pPr marL="1828800" algn="l" defTabSz="914400" rtl="0" eaLnBrk="1" latinLnBrk="0" hangingPunct="1">
                        <a:defRPr sz="1800" b="1" kern="1200">
                          <a:solidFill>
                            <a:schemeClr val="lt1"/>
                          </a:solidFill>
                          <a:latin typeface="Georgia"/>
                        </a:defRPr>
                      </a:lvl5pPr>
                      <a:lvl6pPr marL="2286000" algn="l" defTabSz="914400" rtl="0" eaLnBrk="1" latinLnBrk="0" hangingPunct="1">
                        <a:defRPr sz="1800" b="1" kern="1200">
                          <a:solidFill>
                            <a:schemeClr val="lt1"/>
                          </a:solidFill>
                          <a:latin typeface="Georgia"/>
                        </a:defRPr>
                      </a:lvl6pPr>
                      <a:lvl7pPr marL="2743200" algn="l" defTabSz="914400" rtl="0" eaLnBrk="1" latinLnBrk="0" hangingPunct="1">
                        <a:defRPr sz="1800" b="1" kern="1200">
                          <a:solidFill>
                            <a:schemeClr val="lt1"/>
                          </a:solidFill>
                          <a:latin typeface="Georgia"/>
                        </a:defRPr>
                      </a:lvl7pPr>
                      <a:lvl8pPr marL="3200400" algn="l" defTabSz="914400" rtl="0" eaLnBrk="1" latinLnBrk="0" hangingPunct="1">
                        <a:defRPr sz="1800" b="1" kern="1200">
                          <a:solidFill>
                            <a:schemeClr val="lt1"/>
                          </a:solidFill>
                          <a:latin typeface="Georgia"/>
                        </a:defRPr>
                      </a:lvl8pPr>
                      <a:lvl9pPr marL="3657600" algn="l" defTabSz="914400" rtl="0" eaLnBrk="1" latinLnBrk="0" hangingPunct="1">
                        <a:defRPr sz="1800" b="1" kern="1200">
                          <a:solidFill>
                            <a:schemeClr val="lt1"/>
                          </a:solidFill>
                          <a:latin typeface="Georgia"/>
                        </a:defRPr>
                      </a:lvl9pPr>
                    </a:lstStyle>
                    <a:p>
                      <a:pPr algn="ctr" fontAlgn="b"/>
                      <a:r>
                        <a:rPr lang="en-IN" sz="1800" b="1" dirty="0">
                          <a:effectLst/>
                          <a:latin typeface="Times New Roman" panose="02020603050405020304" pitchFamily="18" charset="0"/>
                          <a:cs typeface="Times New Roman" panose="02020603050405020304" pitchFamily="18" charset="0"/>
                        </a:rPr>
                        <a:t>Accuracy (%)</a:t>
                      </a:r>
                    </a:p>
                  </a:txBody>
                  <a:tcPr marL="41907" marR="41907" marT="20954" marB="20954"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16349"/>
                    </a:solidFill>
                  </a:tcPr>
                </a:tc>
                <a:tc>
                  <a:txBody>
                    <a:bodyPr/>
                    <a:lstStyle>
                      <a:lvl1pPr marL="0" algn="l" defTabSz="914400" rtl="0" eaLnBrk="1" latinLnBrk="0" hangingPunct="1">
                        <a:defRPr sz="1800" b="1" kern="1200">
                          <a:solidFill>
                            <a:schemeClr val="lt1"/>
                          </a:solidFill>
                          <a:latin typeface="Georgia"/>
                        </a:defRPr>
                      </a:lvl1pPr>
                      <a:lvl2pPr marL="457200" algn="l" defTabSz="914400" rtl="0" eaLnBrk="1" latinLnBrk="0" hangingPunct="1">
                        <a:defRPr sz="1800" b="1" kern="1200">
                          <a:solidFill>
                            <a:schemeClr val="lt1"/>
                          </a:solidFill>
                          <a:latin typeface="Georgia"/>
                        </a:defRPr>
                      </a:lvl2pPr>
                      <a:lvl3pPr marL="914400" algn="l" defTabSz="914400" rtl="0" eaLnBrk="1" latinLnBrk="0" hangingPunct="1">
                        <a:defRPr sz="1800" b="1" kern="1200">
                          <a:solidFill>
                            <a:schemeClr val="lt1"/>
                          </a:solidFill>
                          <a:latin typeface="Georgia"/>
                        </a:defRPr>
                      </a:lvl3pPr>
                      <a:lvl4pPr marL="1371600" algn="l" defTabSz="914400" rtl="0" eaLnBrk="1" latinLnBrk="0" hangingPunct="1">
                        <a:defRPr sz="1800" b="1" kern="1200">
                          <a:solidFill>
                            <a:schemeClr val="lt1"/>
                          </a:solidFill>
                          <a:latin typeface="Georgia"/>
                        </a:defRPr>
                      </a:lvl4pPr>
                      <a:lvl5pPr marL="1828800" algn="l" defTabSz="914400" rtl="0" eaLnBrk="1" latinLnBrk="0" hangingPunct="1">
                        <a:defRPr sz="1800" b="1" kern="1200">
                          <a:solidFill>
                            <a:schemeClr val="lt1"/>
                          </a:solidFill>
                          <a:latin typeface="Georgia"/>
                        </a:defRPr>
                      </a:lvl5pPr>
                      <a:lvl6pPr marL="2286000" algn="l" defTabSz="914400" rtl="0" eaLnBrk="1" latinLnBrk="0" hangingPunct="1">
                        <a:defRPr sz="1800" b="1" kern="1200">
                          <a:solidFill>
                            <a:schemeClr val="lt1"/>
                          </a:solidFill>
                          <a:latin typeface="Georgia"/>
                        </a:defRPr>
                      </a:lvl6pPr>
                      <a:lvl7pPr marL="2743200" algn="l" defTabSz="914400" rtl="0" eaLnBrk="1" latinLnBrk="0" hangingPunct="1">
                        <a:defRPr sz="1800" b="1" kern="1200">
                          <a:solidFill>
                            <a:schemeClr val="lt1"/>
                          </a:solidFill>
                          <a:latin typeface="Georgia"/>
                        </a:defRPr>
                      </a:lvl7pPr>
                      <a:lvl8pPr marL="3200400" algn="l" defTabSz="914400" rtl="0" eaLnBrk="1" latinLnBrk="0" hangingPunct="1">
                        <a:defRPr sz="1800" b="1" kern="1200">
                          <a:solidFill>
                            <a:schemeClr val="lt1"/>
                          </a:solidFill>
                          <a:latin typeface="Georgia"/>
                        </a:defRPr>
                      </a:lvl8pPr>
                      <a:lvl9pPr marL="3657600" algn="l" defTabSz="914400" rtl="0" eaLnBrk="1" latinLnBrk="0" hangingPunct="1">
                        <a:defRPr sz="1800" b="1" kern="1200">
                          <a:solidFill>
                            <a:schemeClr val="lt1"/>
                          </a:solidFill>
                          <a:latin typeface="Georgia"/>
                        </a:defRPr>
                      </a:lvl9pPr>
                    </a:lstStyle>
                    <a:p>
                      <a:pPr algn="ctr" fontAlgn="b"/>
                      <a:r>
                        <a:rPr lang="en-IN" sz="1800" b="1" dirty="0">
                          <a:effectLst/>
                          <a:latin typeface="Times New Roman" panose="02020603050405020304" pitchFamily="18" charset="0"/>
                          <a:cs typeface="Times New Roman" panose="02020603050405020304" pitchFamily="18" charset="0"/>
                        </a:rPr>
                        <a:t>Explanation</a:t>
                      </a:r>
                    </a:p>
                  </a:txBody>
                  <a:tcPr marL="41907" marR="41907" marT="20954" marB="20954"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16349"/>
                    </a:solidFill>
                  </a:tcPr>
                </a:tc>
                <a:extLst>
                  <a:ext uri="{0D108BD9-81ED-4DB2-BD59-A6C34878D82A}">
                    <a16:rowId xmlns:a16="http://schemas.microsoft.com/office/drawing/2014/main" val="10000"/>
                  </a:ext>
                </a:extLst>
              </a:tr>
              <a:tr h="640359">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SVM</a:t>
                      </a:r>
                    </a:p>
                  </a:txBody>
                  <a:tcPr marL="41907" marR="41907" marT="20954" marB="2095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85.2</a:t>
                      </a:r>
                    </a:p>
                  </a:txBody>
                  <a:tcPr marL="41907" marR="41907" marT="20954" marB="2095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fontAlgn="base"/>
                      <a:r>
                        <a:rPr lang="en-US" sz="1200" dirty="0">
                          <a:effectLst/>
                          <a:latin typeface="Times New Roman" panose="02020603050405020304" pitchFamily="18" charset="0"/>
                          <a:cs typeface="Times New Roman" panose="02020603050405020304" pitchFamily="18" charset="0"/>
                        </a:rPr>
                        <a:t>SVM achieves a decent accuracy in object detection tasks but may struggle with complex features.</a:t>
                      </a:r>
                    </a:p>
                  </a:txBody>
                  <a:tcPr marL="41907" marR="41907" marT="20954" marB="20954"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extLst>
                  <a:ext uri="{0D108BD9-81ED-4DB2-BD59-A6C34878D82A}">
                    <a16:rowId xmlns:a16="http://schemas.microsoft.com/office/drawing/2014/main" val="10001"/>
                  </a:ext>
                </a:extLst>
              </a:tr>
              <a:tr h="640359">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ANN</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88.7</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fontAlgn="base"/>
                      <a:r>
                        <a:rPr lang="en-US" sz="1200" dirty="0">
                          <a:effectLst/>
                          <a:latin typeface="Times New Roman" panose="02020603050405020304" pitchFamily="18" charset="0"/>
                          <a:cs typeface="Times New Roman" panose="02020603050405020304" pitchFamily="18" charset="0"/>
                        </a:rPr>
                        <a:t>ANN performs slightly better than SVM due to its ability to learn complex patterns in data.</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extLst>
                  <a:ext uri="{0D108BD9-81ED-4DB2-BD59-A6C34878D82A}">
                    <a16:rowId xmlns:a16="http://schemas.microsoft.com/office/drawing/2014/main" val="10002"/>
                  </a:ext>
                </a:extLst>
              </a:tr>
              <a:tr h="640359">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KNN</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82.5</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fontAlgn="base"/>
                      <a:r>
                        <a:rPr lang="en-US" sz="1200" dirty="0">
                          <a:effectLst/>
                          <a:latin typeface="Times New Roman" panose="02020603050405020304" pitchFamily="18" charset="0"/>
                          <a:cs typeface="Times New Roman" panose="02020603050405020304" pitchFamily="18" charset="0"/>
                        </a:rPr>
                        <a:t>KNN demonstrates moderate accuracy but may be sensitive to noise and require careful parameter tuning.</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extLst>
                  <a:ext uri="{0D108BD9-81ED-4DB2-BD59-A6C34878D82A}">
                    <a16:rowId xmlns:a16="http://schemas.microsoft.com/office/drawing/2014/main" val="10003"/>
                  </a:ext>
                </a:extLst>
              </a:tr>
              <a:tr h="838665">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ResNet</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91.4</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fontAlgn="base"/>
                      <a:r>
                        <a:rPr lang="en-US" sz="1200" dirty="0">
                          <a:effectLst/>
                          <a:latin typeface="Times New Roman" panose="02020603050405020304" pitchFamily="18" charset="0"/>
                          <a:cs typeface="Times New Roman" panose="02020603050405020304" pitchFamily="18" charset="0"/>
                        </a:rPr>
                        <a:t>ResNet outperforms traditional machine learning algorithms, leveraging deep learning techniques to capture </a:t>
                      </a:r>
                      <a:r>
                        <a:rPr lang="en-US" sz="1200">
                          <a:effectLst/>
                          <a:latin typeface="Times New Roman" panose="02020603050405020304" pitchFamily="18" charset="0"/>
                          <a:cs typeface="Times New Roman" panose="02020603050405020304" pitchFamily="18" charset="0"/>
                        </a:rPr>
                        <a:t>intricate objects </a:t>
                      </a:r>
                      <a:r>
                        <a:rPr lang="en-US" sz="1200" dirty="0">
                          <a:effectLst/>
                          <a:latin typeface="Times New Roman" panose="02020603050405020304" pitchFamily="18" charset="0"/>
                          <a:cs typeface="Times New Roman" panose="02020603050405020304" pitchFamily="18" charset="0"/>
                        </a:rPr>
                        <a:t>features.</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20000"/>
                      </a:srgbClr>
                    </a:solidFill>
                  </a:tcPr>
                </a:tc>
                <a:extLst>
                  <a:ext uri="{0D108BD9-81ED-4DB2-BD59-A6C34878D82A}">
                    <a16:rowId xmlns:a16="http://schemas.microsoft.com/office/drawing/2014/main" val="10004"/>
                  </a:ext>
                </a:extLst>
              </a:tr>
              <a:tr h="838665">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a:effectLst/>
                          <a:latin typeface="Times New Roman" panose="02020603050405020304" pitchFamily="18" charset="0"/>
                          <a:cs typeface="Times New Roman" panose="02020603050405020304" pitchFamily="18" charset="0"/>
                        </a:rPr>
                        <a:t>CNN</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algn="ctr" fontAlgn="base"/>
                      <a:r>
                        <a:rPr lang="en-IN" sz="1200" dirty="0">
                          <a:effectLst/>
                          <a:latin typeface="Times New Roman" panose="02020603050405020304" pitchFamily="18" charset="0"/>
                          <a:cs typeface="Times New Roman" panose="02020603050405020304" pitchFamily="18" charset="0"/>
                        </a:rPr>
                        <a:t>97.8</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tc>
                  <a:txBody>
                    <a:bodyPr/>
                    <a:lstStyle>
                      <a:lvl1pPr marL="0" algn="l" defTabSz="914400" rtl="0" eaLnBrk="1" latinLnBrk="0" hangingPunct="1">
                        <a:defRPr sz="1800" kern="1200">
                          <a:solidFill>
                            <a:schemeClr val="dk1"/>
                          </a:solidFill>
                          <a:latin typeface="Georgia"/>
                        </a:defRPr>
                      </a:lvl1pPr>
                      <a:lvl2pPr marL="457200" algn="l" defTabSz="914400" rtl="0" eaLnBrk="1" latinLnBrk="0" hangingPunct="1">
                        <a:defRPr sz="1800" kern="1200">
                          <a:solidFill>
                            <a:schemeClr val="dk1"/>
                          </a:solidFill>
                          <a:latin typeface="Georgia"/>
                        </a:defRPr>
                      </a:lvl2pPr>
                      <a:lvl3pPr marL="914400" algn="l" defTabSz="914400" rtl="0" eaLnBrk="1" latinLnBrk="0" hangingPunct="1">
                        <a:defRPr sz="1800" kern="1200">
                          <a:solidFill>
                            <a:schemeClr val="dk1"/>
                          </a:solidFill>
                          <a:latin typeface="Georgia"/>
                        </a:defRPr>
                      </a:lvl3pPr>
                      <a:lvl4pPr marL="1371600" algn="l" defTabSz="914400" rtl="0" eaLnBrk="1" latinLnBrk="0" hangingPunct="1">
                        <a:defRPr sz="1800" kern="1200">
                          <a:solidFill>
                            <a:schemeClr val="dk1"/>
                          </a:solidFill>
                          <a:latin typeface="Georgia"/>
                        </a:defRPr>
                      </a:lvl4pPr>
                      <a:lvl5pPr marL="1828800" algn="l" defTabSz="914400" rtl="0" eaLnBrk="1" latinLnBrk="0" hangingPunct="1">
                        <a:defRPr sz="1800" kern="1200">
                          <a:solidFill>
                            <a:schemeClr val="dk1"/>
                          </a:solidFill>
                          <a:latin typeface="Georgia"/>
                        </a:defRPr>
                      </a:lvl5pPr>
                      <a:lvl6pPr marL="2286000" algn="l" defTabSz="914400" rtl="0" eaLnBrk="1" latinLnBrk="0" hangingPunct="1">
                        <a:defRPr sz="1800" kern="1200">
                          <a:solidFill>
                            <a:schemeClr val="dk1"/>
                          </a:solidFill>
                          <a:latin typeface="Georgia"/>
                        </a:defRPr>
                      </a:lvl6pPr>
                      <a:lvl7pPr marL="2743200" algn="l" defTabSz="914400" rtl="0" eaLnBrk="1" latinLnBrk="0" hangingPunct="1">
                        <a:defRPr sz="1800" kern="1200">
                          <a:solidFill>
                            <a:schemeClr val="dk1"/>
                          </a:solidFill>
                          <a:latin typeface="Georgia"/>
                        </a:defRPr>
                      </a:lvl7pPr>
                      <a:lvl8pPr marL="3200400" algn="l" defTabSz="914400" rtl="0" eaLnBrk="1" latinLnBrk="0" hangingPunct="1">
                        <a:defRPr sz="1800" kern="1200">
                          <a:solidFill>
                            <a:schemeClr val="dk1"/>
                          </a:solidFill>
                          <a:latin typeface="Georgia"/>
                        </a:defRPr>
                      </a:lvl8pPr>
                      <a:lvl9pPr marL="3657600" algn="l" defTabSz="914400" rtl="0" eaLnBrk="1" latinLnBrk="0" hangingPunct="1">
                        <a:defRPr sz="1800" kern="1200">
                          <a:solidFill>
                            <a:schemeClr val="dk1"/>
                          </a:solidFill>
                          <a:latin typeface="Georgia"/>
                        </a:defRPr>
                      </a:lvl9pPr>
                    </a:lstStyle>
                    <a:p>
                      <a:pPr fontAlgn="base"/>
                      <a:r>
                        <a:rPr lang="en-US" sz="1200" dirty="0">
                          <a:effectLst/>
                          <a:latin typeface="Times New Roman" panose="02020603050405020304" pitchFamily="18" charset="0"/>
                          <a:cs typeface="Times New Roman" panose="02020603050405020304" pitchFamily="18" charset="0"/>
                        </a:rPr>
                        <a:t>CNN performs well in Sign detection tasks, but </a:t>
                      </a:r>
                      <a:r>
                        <a:rPr lang="en-US" sz="1200" dirty="0" err="1">
                          <a:effectLst/>
                          <a:latin typeface="Times New Roman" panose="02020603050405020304" pitchFamily="18" charset="0"/>
                          <a:cs typeface="Times New Roman" panose="02020603050405020304" pitchFamily="18" charset="0"/>
                        </a:rPr>
                        <a:t>ResNet's</a:t>
                      </a:r>
                      <a:r>
                        <a:rPr lang="en-US" sz="1200" dirty="0">
                          <a:effectLst/>
                          <a:latin typeface="Times New Roman" panose="02020603050405020304" pitchFamily="18" charset="0"/>
                          <a:cs typeface="Times New Roman" panose="02020603050405020304" pitchFamily="18" charset="0"/>
                        </a:rPr>
                        <a:t> architecture might be more efficient in extracting features from images, leading to slightly higher accuracy.</a:t>
                      </a:r>
                    </a:p>
                  </a:txBody>
                  <a:tcPr marL="41907" marR="41907" marT="20954" marB="20954"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16349">
                        <a:tint val="40000"/>
                      </a:srgbClr>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2214546" y="5857892"/>
            <a:ext cx="5221301" cy="400110"/>
          </a:xfrm>
          <a:prstGeom prst="rect">
            <a:avLst/>
          </a:prstGeom>
          <a:noFill/>
        </p:spPr>
        <p:txBody>
          <a:bodyPr wrap="none" rtlCol="0">
            <a:spAutoFit/>
          </a:bodyPr>
          <a:lstStyle/>
          <a:p>
            <a:r>
              <a:rPr lang="en-US" sz="2000" dirty="0"/>
              <a:t>“CNN SHOWS THE HIGHEST ACCURACY”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CONCLUSION</a:t>
            </a:r>
          </a:p>
        </p:txBody>
      </p:sp>
      <p:sp>
        <p:nvSpPr>
          <p:cNvPr id="5" name="Content Placeholder 4"/>
          <p:cNvSpPr txBox="1">
            <a:spLocks noGrp="1"/>
          </p:cNvSpPr>
          <p:nvPr>
            <p:ph sz="quarter" idx="1"/>
          </p:nvPr>
        </p:nvSpPr>
        <p:spPr>
          <a:xfrm>
            <a:off x="428596" y="1785926"/>
            <a:ext cx="8286808" cy="382874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itchFamily="18" charset="0"/>
              </a:rPr>
              <a:t> In conclusion, hand gesture-based sign language detection in computer vision using CNN algorithm demonstrates promising potential for accurately interpreting sign language gestures, paving the way for enhanced communication accessibility for individuals with hearing impairments. </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itchFamily="18" charset="0"/>
              </a:rPr>
              <a:t>With further advancements in CNN technology and dataset refinement, these systems hold the key to more inclusive and effective communication tools for the deaf and hard of hearing community.</a:t>
            </a:r>
          </a:p>
          <a:p>
            <a:pPr algn="just">
              <a:buFont typeface="Wingdings" pitchFamily="2" charset="2"/>
              <a:buChar char="v"/>
            </a:pPr>
            <a:endParaRPr lang="en-US" sz="2400" dirty="0">
              <a:latin typeface="Times New Roman" pitchFamily="18" charset="0"/>
              <a:cs typeface="Times New Roman" pitchFamily="18" charset="0"/>
              <a:sym typeface="Camba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FUTURE ENHANCEMENT</a:t>
            </a:r>
          </a:p>
        </p:txBody>
      </p:sp>
      <p:sp>
        <p:nvSpPr>
          <p:cNvPr id="5" name="Content Placeholder 4"/>
          <p:cNvSpPr txBox="1">
            <a:spLocks noGrp="1"/>
          </p:cNvSpPr>
          <p:nvPr>
            <p:ph sz="quarter" idx="1"/>
          </p:nvPr>
        </p:nvSpPr>
        <p:spPr>
          <a:xfrm>
            <a:off x="428596" y="1857080"/>
            <a:ext cx="8072494" cy="2769989"/>
          </a:xfrm>
          <a:prstGeom prst="rect">
            <a:avLst/>
          </a:prstGeom>
          <a:noFill/>
        </p:spPr>
        <p:txBody>
          <a:bodyPr wrap="square" rtlCol="0">
            <a:spAutoFit/>
          </a:bodyPr>
          <a:lstStyle/>
          <a:p>
            <a:pPr algn="just">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Future enhancements for hand gesture-based sign language detection in computer vision may involve implementing more advanced deep learning architectures and incorporating multimodal sensor data fusion to improve accuracy and robustness in recognizing complex hand movements and gestures.</a:t>
            </a:r>
          </a:p>
          <a:p>
            <a:pPr algn="just">
              <a:buFont typeface="Wingdings" pitchFamily="2" charset="2"/>
              <a:buChar char="v"/>
            </a:pPr>
            <a:endParaRPr lang="en-US" sz="2000" dirty="0">
              <a:latin typeface="Times New Roman" pitchFamily="18" charset="0"/>
              <a:cs typeface="Times New Roman" pitchFamily="18" charset="0"/>
              <a:sym typeface="Cambay"/>
            </a:endParaRPr>
          </a:p>
        </p:txBody>
      </p:sp>
      <p:pic>
        <p:nvPicPr>
          <p:cNvPr id="11268" name="Picture 4" descr="Image result for FUTURE ENHANCEMENT IN COMPUTER SCI"/>
          <p:cNvPicPr>
            <a:picLocks noChangeAspect="1" noChangeArrowheads="1"/>
          </p:cNvPicPr>
          <p:nvPr/>
        </p:nvPicPr>
        <p:blipFill>
          <a:blip r:embed="rId2"/>
          <a:srcRect/>
          <a:stretch>
            <a:fillRect/>
          </a:stretch>
        </p:blipFill>
        <p:spPr bwMode="auto">
          <a:xfrm>
            <a:off x="5715008" y="4000504"/>
            <a:ext cx="2781752" cy="214314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1472" y="2743200"/>
            <a:ext cx="8143932" cy="3329006"/>
          </a:xfrm>
        </p:spPr>
        <p:txBody>
          <a:bodyPr>
            <a:normAutofit fontScale="92500" lnSpcReduction="20000"/>
          </a:bodyPr>
          <a:lstStyle/>
          <a:p>
            <a:pPr algn="l"/>
            <a:r>
              <a:rPr lang="en-US" sz="1800" b="0" cap="none">
                <a:solidFill>
                  <a:schemeClr val="tx1"/>
                </a:solidFill>
                <a:latin typeface="Times New Roman" pitchFamily="18" charset="0"/>
                <a:cs typeface="Times New Roman" pitchFamily="18" charset="0"/>
                <a:hlinkClick r:id="rId2"/>
              </a:rPr>
              <a:t>www.semanticscholar.org</a:t>
            </a:r>
            <a:endParaRPr lang="en-US" sz="1800" b="0" cap="none">
              <a:solidFill>
                <a:schemeClr val="tx1"/>
              </a:solidFill>
              <a:latin typeface="Times New Roman" pitchFamily="18" charset="0"/>
              <a:cs typeface="Times New Roman" pitchFamily="18" charset="0"/>
            </a:endParaRPr>
          </a:p>
          <a:p>
            <a:pPr algn="l"/>
            <a:endParaRPr lang="en-US" sz="1400" b="0" cap="none">
              <a:solidFill>
                <a:schemeClr val="tx1"/>
              </a:solidFill>
              <a:latin typeface="Times New Roman" pitchFamily="18" charset="0"/>
              <a:cs typeface="Times New Roman" pitchFamily="18" charset="0"/>
            </a:endParaRPr>
          </a:p>
          <a:p>
            <a:pPr algn="l"/>
            <a:r>
              <a:rPr lang="en-US" sz="1400" cap="none">
                <a:latin typeface="Times New Roman" pitchFamily="18" charset="0"/>
                <a:cs typeface="Times New Roman" pitchFamily="18" charset="0"/>
              </a:rPr>
              <a:t>Rathod, m.; Dalvi, c.; Kaur, k.; Patil, s.; Gite, s.; Kamat, p.; Kotecha, k.; Abraham, a.; Gabralla, l.A. Kids’ emotion recognition using various deep-learning models with explainable ai. Sensors 2022, 22, 8066. [Crossref] [pubmed] </a:t>
            </a:r>
            <a:endParaRPr lang="en-US" sz="1400" b="0" cap="none">
              <a:solidFill>
                <a:schemeClr val="tx1"/>
              </a:solidFill>
              <a:latin typeface="Times New Roman" pitchFamily="18" charset="0"/>
              <a:cs typeface="Times New Roman" pitchFamily="18" charset="0"/>
            </a:endParaRPr>
          </a:p>
          <a:p>
            <a:pPr algn="l"/>
            <a:endParaRPr lang="en-US" sz="1400" b="0" cap="none">
              <a:solidFill>
                <a:schemeClr val="tx1"/>
              </a:solidFill>
              <a:latin typeface="Times New Roman" pitchFamily="18" charset="0"/>
              <a:cs typeface="Times New Roman" pitchFamily="18" charset="0"/>
            </a:endParaRPr>
          </a:p>
          <a:p>
            <a:pPr algn="l"/>
            <a:r>
              <a:rPr lang="en-US" sz="1400" cap="none">
                <a:latin typeface="Times New Roman" pitchFamily="18" charset="0"/>
                <a:cs typeface="Times New Roman" pitchFamily="18" charset="0"/>
              </a:rPr>
              <a:t>Azhar, R.; Tuwohingide, D.; Kamudi, D.; Suciati, N. Batik image classification using SIFT feature extraction, bag of features and support vector machine. Procedia comput. Sci. 2015, 72, 24–30. [Crossref] </a:t>
            </a:r>
            <a:endParaRPr lang="en-US" sz="1400" b="0" cap="none">
              <a:solidFill>
                <a:schemeClr val="tx1"/>
              </a:solidFill>
              <a:latin typeface="Times New Roman" pitchFamily="18" charset="0"/>
              <a:cs typeface="Times New Roman" pitchFamily="18" charset="0"/>
            </a:endParaRPr>
          </a:p>
          <a:p>
            <a:pPr algn="l"/>
            <a:endParaRPr lang="en-US" sz="1400" b="0" cap="none">
              <a:solidFill>
                <a:schemeClr val="tx1"/>
              </a:solidFill>
              <a:latin typeface="Times New Roman" pitchFamily="18" charset="0"/>
              <a:cs typeface="Times New Roman" pitchFamily="18" charset="0"/>
            </a:endParaRPr>
          </a:p>
          <a:p>
            <a:pPr algn="l"/>
            <a:r>
              <a:rPr lang="en-US" sz="1400" cap="none">
                <a:latin typeface="Times New Roman" pitchFamily="18" charset="0"/>
                <a:cs typeface="Times New Roman" pitchFamily="18" charset="0"/>
              </a:rPr>
              <a:t>Sharma, S.; Gupta, R.; Kumar, A. Trbaggboost: an ensemble-based transfer learning method applied to indian sign language recognition. J. Ambient. Intell. Humaniz. Comput. 2020, 13, 3527–3537. [Crossref] </a:t>
            </a:r>
            <a:endParaRPr lang="en-US" sz="1400" b="0" cap="none">
              <a:solidFill>
                <a:schemeClr val="tx1"/>
              </a:solidFill>
              <a:latin typeface="Times New Roman" pitchFamily="18" charset="0"/>
              <a:cs typeface="Times New Roman" pitchFamily="18" charset="0"/>
            </a:endParaRPr>
          </a:p>
          <a:p>
            <a:pPr algn="l"/>
            <a:endParaRPr lang="en-US" sz="1400" b="0" cap="none">
              <a:solidFill>
                <a:schemeClr val="tx1"/>
              </a:solidFill>
              <a:latin typeface="Times New Roman" pitchFamily="18" charset="0"/>
              <a:cs typeface="Times New Roman" pitchFamily="18" charset="0"/>
            </a:endParaRPr>
          </a:p>
          <a:p>
            <a:pPr algn="l"/>
            <a:r>
              <a:rPr lang="en-US" b="0" cap="none">
                <a:solidFill>
                  <a:schemeClr val="tx1"/>
                </a:solidFill>
                <a:latin typeface="Times New Roman" pitchFamily="18" charset="0"/>
                <a:cs typeface="Times New Roman" pitchFamily="18" charset="0"/>
                <a:hlinkClick r:id="rId3"/>
              </a:rPr>
              <a:t>home | springerlink</a:t>
            </a:r>
            <a:endParaRPr lang="en-US" b="0" cap="none">
              <a:solidFill>
                <a:schemeClr val="tx1"/>
              </a:solidFill>
              <a:latin typeface="Times New Roman" pitchFamily="18" charset="0"/>
              <a:cs typeface="Times New Roman" pitchFamily="18" charset="0"/>
            </a:endParaRPr>
          </a:p>
          <a:p>
            <a:pPr algn="l"/>
            <a:endParaRPr lang="en-US">
              <a:solidFill>
                <a:schemeClr val="tx1"/>
              </a:solidFill>
            </a:endParaRPr>
          </a:p>
          <a:p>
            <a:endParaRPr lang="en-US">
              <a:solidFill>
                <a:schemeClr val="tx1"/>
              </a:solidFill>
            </a:endParaRPr>
          </a:p>
          <a:p>
            <a:endParaRPr lang="en-US">
              <a:solidFill>
                <a:schemeClr val="tx1"/>
              </a:solidFill>
            </a:endParaRPr>
          </a:p>
          <a:p>
            <a:endParaRPr lang="en-US" dirty="0">
              <a:solidFill>
                <a:schemeClr val="tx1"/>
              </a:solidFill>
            </a:endParaRPr>
          </a:p>
        </p:txBody>
      </p:sp>
      <p:sp>
        <p:nvSpPr>
          <p:cNvPr id="3" name="Title 2"/>
          <p:cNvSpPr>
            <a:spLocks noGrp="1"/>
          </p:cNvSpPr>
          <p:nvPr>
            <p:ph type="title"/>
          </p:nvPr>
        </p:nvSpPr>
        <p:spPr>
          <a:xfrm>
            <a:off x="722313" y="533400"/>
            <a:ext cx="7772400" cy="1038212"/>
          </a:xfrm>
        </p:spPr>
        <p:txBody>
          <a:bodyPr>
            <a:normAutofit/>
          </a:bodyPr>
          <a:lstStyle/>
          <a:p>
            <a:r>
              <a:rPr lang="en-US" sz="3600" b="1" dirty="0">
                <a:latin typeface="Times New Roman" pitchFamily="18" charset="0"/>
                <a:cs typeface="Times New Roman" pitchFamily="18" charset="0"/>
              </a:rPr>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PUBLICATION</a:t>
            </a:r>
          </a:p>
        </p:txBody>
      </p:sp>
      <p:pic>
        <p:nvPicPr>
          <p:cNvPr id="4" name="Content Placeholder 3" descr="Screenshot (193).png"/>
          <p:cNvPicPr>
            <a:picLocks noGrp="1" noChangeAspect="1"/>
          </p:cNvPicPr>
          <p:nvPr>
            <p:ph sz="quarter" idx="1"/>
          </p:nvPr>
        </p:nvPicPr>
        <p:blipFill>
          <a:blip r:embed="rId2"/>
          <a:srcRect l="28262" t="15035" r="33084" b="5277"/>
          <a:stretch>
            <a:fillRect/>
          </a:stretch>
        </p:blipFill>
        <p:spPr>
          <a:xfrm>
            <a:off x="2500298" y="1500174"/>
            <a:ext cx="4207837" cy="4877266"/>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1752" y="312594"/>
            <a:ext cx="8534400" cy="758952"/>
          </a:xfrm>
        </p:spPr>
        <p:txBody>
          <a:bodyPr>
            <a:normAutofit/>
          </a:bodyPr>
          <a:lstStyle/>
          <a:p>
            <a:r>
              <a:rPr lang="en-US" sz="3200" b="1" dirty="0">
                <a:solidFill>
                  <a:schemeClr val="tx1"/>
                </a:solidFill>
                <a:latin typeface="Times New Roman" pitchFamily="18" charset="0"/>
                <a:cs typeface="Times New Roman" pitchFamily="18" charset="0"/>
              </a:rPr>
              <a:t>CERTIFICATE(1)</a:t>
            </a:r>
          </a:p>
        </p:txBody>
      </p:sp>
      <p:pic>
        <p:nvPicPr>
          <p:cNvPr id="7" name="Content Placeholder 6" descr="WhatsApp Image 2024-04-26 at 7.08.10 AM (3).jpeg"/>
          <p:cNvPicPr>
            <a:picLocks noGrp="1" noChangeAspect="1"/>
          </p:cNvPicPr>
          <p:nvPr>
            <p:ph sz="quarter" idx="1"/>
          </p:nvPr>
        </p:nvPicPr>
        <p:blipFill>
          <a:blip r:embed="rId2"/>
          <a:stretch>
            <a:fillRect/>
          </a:stretch>
        </p:blipFill>
        <p:spPr>
          <a:xfrm>
            <a:off x="1544326" y="1527175"/>
            <a:ext cx="6018835" cy="45720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CERTIFICATE(2)</a:t>
            </a:r>
            <a:endParaRPr lang="en-US" sz="3200" b="1" dirty="0"/>
          </a:p>
        </p:txBody>
      </p:sp>
      <p:pic>
        <p:nvPicPr>
          <p:cNvPr id="6" name="Content Placeholder 5" descr="WhatsApp Image 2024-04-26 at 7.08.10 AM (4).jpeg"/>
          <p:cNvPicPr>
            <a:picLocks noGrp="1" noChangeAspect="1"/>
          </p:cNvPicPr>
          <p:nvPr>
            <p:ph sz="quarter" idx="1"/>
          </p:nvPr>
        </p:nvPicPr>
        <p:blipFill>
          <a:blip r:embed="rId2"/>
          <a:stretch>
            <a:fillRect/>
          </a:stretch>
        </p:blipFill>
        <p:spPr>
          <a:xfrm>
            <a:off x="1528156" y="1527175"/>
            <a:ext cx="6051176" cy="45720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CERTIFICATE(3)</a:t>
            </a:r>
            <a:endParaRPr lang="en-US" sz="3200" b="1" dirty="0"/>
          </a:p>
        </p:txBody>
      </p:sp>
      <p:pic>
        <p:nvPicPr>
          <p:cNvPr id="6" name="Content Placeholder 5" descr="WhatsApp Image 2024-04-26 at 6.59.01 AM (1).jpeg"/>
          <p:cNvPicPr>
            <a:picLocks noGrp="1" noChangeAspect="1"/>
          </p:cNvPicPr>
          <p:nvPr>
            <p:ph sz="quarter" idx="1"/>
          </p:nvPr>
        </p:nvPicPr>
        <p:blipFill>
          <a:blip r:embed="rId2"/>
          <a:stretch>
            <a:fillRect/>
          </a:stretch>
        </p:blipFill>
        <p:spPr>
          <a:xfrm>
            <a:off x="1584913" y="1527175"/>
            <a:ext cx="5937662" cy="45720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CERTIFICATE(4)</a:t>
            </a:r>
            <a:endParaRPr lang="en-US" sz="3200" b="1" dirty="0"/>
          </a:p>
        </p:txBody>
      </p:sp>
      <p:pic>
        <p:nvPicPr>
          <p:cNvPr id="6" name="Content Placeholder 5" descr="WhatsApp Image 2024-04-26 at 7.08.10 AM (5).jpeg"/>
          <p:cNvPicPr>
            <a:picLocks noGrp="1" noChangeAspect="1"/>
          </p:cNvPicPr>
          <p:nvPr>
            <p:ph sz="quarter" idx="1"/>
          </p:nvPr>
        </p:nvPicPr>
        <p:blipFill>
          <a:blip r:embed="rId2"/>
          <a:stretch>
            <a:fillRect/>
          </a:stretch>
        </p:blipFill>
        <p:spPr>
          <a:xfrm>
            <a:off x="1535553" y="1527175"/>
            <a:ext cx="6036381" cy="45720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br>
              <a:rPr lang="en-US" sz="3600" b="1" dirty="0">
                <a:solidFill>
                  <a:srgbClr val="00B0F0"/>
                </a:solidFill>
                <a:latin typeface="Times New Roman" pitchFamily="18" charset="0"/>
                <a:ea typeface="DM Serif Text"/>
                <a:cs typeface="Times New Roman" pitchFamily="18" charset="0"/>
                <a:sym typeface="DM Serif Text"/>
              </a:rPr>
            </a:br>
            <a:r>
              <a:rPr lang="en-US" sz="3600" b="1" dirty="0">
                <a:solidFill>
                  <a:schemeClr val="accent1"/>
                </a:solidFill>
                <a:latin typeface="Times New Roman" pitchFamily="18" charset="0"/>
                <a:ea typeface="DM Serif Text"/>
                <a:cs typeface="Times New Roman" pitchFamily="18" charset="0"/>
                <a:sym typeface="DM Serif Text"/>
              </a:rPr>
              <a:t>SIGN LANGUAGE SYMBOLS</a:t>
            </a:r>
            <a:endParaRPr lang="en-US" b="1" dirty="0">
              <a:solidFill>
                <a:schemeClr val="accent1"/>
              </a:solidFill>
            </a:endParaRPr>
          </a:p>
        </p:txBody>
      </p:sp>
      <p:sp>
        <p:nvSpPr>
          <p:cNvPr id="3" name="Content Placeholder 2"/>
          <p:cNvSpPr>
            <a:spLocks noGrp="1"/>
          </p:cNvSpPr>
          <p:nvPr>
            <p:ph sz="quarter" idx="1"/>
          </p:nvPr>
        </p:nvSpPr>
        <p:spPr>
          <a:xfrm>
            <a:off x="285720" y="1428736"/>
            <a:ext cx="4984628" cy="4572000"/>
          </a:xfrm>
        </p:spPr>
        <p:txBody>
          <a:bodyPr>
            <a:normAutofit fontScale="25000" lnSpcReduction="20000"/>
          </a:bodyPr>
          <a:lstStyle/>
          <a:p>
            <a:pPr marL="285750" indent="-285750" algn="just">
              <a:lnSpc>
                <a:spcPct val="150000"/>
              </a:lnSpc>
              <a:buFont typeface="Wingdings" panose="05000000000000000000" pitchFamily="2" charset="2"/>
              <a:buChar char="v"/>
            </a:pPr>
            <a:r>
              <a:rPr lang="en-US" sz="8000" dirty="0">
                <a:latin typeface="Times New Roman" panose="02020603050405020304" pitchFamily="18" charset="0"/>
                <a:cs typeface="Times New Roman" panose="02020603050405020304" pitchFamily="18" charset="0"/>
              </a:rPr>
              <a:t>Sign language symbols are hand gestures or movements representing words, phrases, or concepts used in communication by individuals with hearing impairments.</a:t>
            </a:r>
          </a:p>
          <a:p>
            <a:pPr marL="285750" indent="-285750" algn="just">
              <a:lnSpc>
                <a:spcPct val="150000"/>
              </a:lnSpc>
              <a:buFont typeface="Wingdings" panose="05000000000000000000" pitchFamily="2" charset="2"/>
              <a:buChar char="v"/>
            </a:pPr>
            <a:r>
              <a:rPr lang="en-US" sz="8000" dirty="0">
                <a:latin typeface="Times New Roman" panose="02020603050405020304" pitchFamily="18" charset="0"/>
                <a:cs typeface="Times New Roman" panose="02020603050405020304" pitchFamily="18" charset="0"/>
              </a:rPr>
              <a:t> These symbols convey meaning through hand shape, orientation, movement, and facial expressions, forming a visual language. </a:t>
            </a:r>
          </a:p>
          <a:p>
            <a:pPr marL="285750" indent="-285750" algn="just">
              <a:lnSpc>
                <a:spcPct val="150000"/>
              </a:lnSpc>
              <a:buFont typeface="Wingdings" panose="05000000000000000000" pitchFamily="2" charset="2"/>
              <a:buChar char="v"/>
            </a:pPr>
            <a:r>
              <a:rPr lang="en-US" sz="8000" dirty="0">
                <a:latin typeface="Times New Roman" panose="02020603050405020304" pitchFamily="18" charset="0"/>
                <a:cs typeface="Times New Roman" panose="02020603050405020304" pitchFamily="18" charset="0"/>
              </a:rPr>
              <a:t>By using sign language symbols, individuals can express themselves and communicate effectively without relying on spoken language. </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70" y="2786058"/>
            <a:ext cx="3214710" cy="321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Wallpapers - Top Free Thank You Backgrounds - WallpaperAccess"/>
          <p:cNvPicPr>
            <a:picLocks noChangeAspect="1" noChangeArrowheads="1"/>
          </p:cNvPicPr>
          <p:nvPr/>
        </p:nvPicPr>
        <p:blipFill>
          <a:blip r:embed="rId2"/>
          <a:srcRect/>
          <a:stretch>
            <a:fillRect/>
          </a:stretch>
        </p:blipFill>
        <p:spPr bwMode="auto">
          <a:xfrm>
            <a:off x="214282" y="642918"/>
            <a:ext cx="8715436" cy="571504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LITERATURE SURVEY</a:t>
            </a:r>
          </a:p>
        </p:txBody>
      </p:sp>
      <p:graphicFrame>
        <p:nvGraphicFramePr>
          <p:cNvPr id="4" name="Content Placeholder 3"/>
          <p:cNvGraphicFramePr>
            <a:graphicFrameLocks noGrp="1"/>
          </p:cNvGraphicFramePr>
          <p:nvPr>
            <p:ph sz="quarter" idx="1"/>
          </p:nvPr>
        </p:nvGraphicFramePr>
        <p:xfrm>
          <a:off x="214282" y="1714488"/>
          <a:ext cx="8715436" cy="4710787"/>
        </p:xfrm>
        <a:graphic>
          <a:graphicData uri="http://schemas.openxmlformats.org/drawingml/2006/table">
            <a:tbl>
              <a:tblPr firstRow="1" bandRow="1">
                <a:tableStyleId>{F5AB1C69-6EDB-4FF4-983F-18BD219EF322}</a:tableStyleId>
              </a:tblPr>
              <a:tblGrid>
                <a:gridCol w="500066">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571636">
                  <a:extLst>
                    <a:ext uri="{9D8B030D-6E8A-4147-A177-3AD203B41FA5}">
                      <a16:colId xmlns:a16="http://schemas.microsoft.com/office/drawing/2014/main" val="20002"/>
                    </a:ext>
                  </a:extLst>
                </a:gridCol>
                <a:gridCol w="1643074">
                  <a:extLst>
                    <a:ext uri="{9D8B030D-6E8A-4147-A177-3AD203B41FA5}">
                      <a16:colId xmlns:a16="http://schemas.microsoft.com/office/drawing/2014/main" val="20003"/>
                    </a:ext>
                  </a:extLst>
                </a:gridCol>
                <a:gridCol w="642942">
                  <a:extLst>
                    <a:ext uri="{9D8B030D-6E8A-4147-A177-3AD203B41FA5}">
                      <a16:colId xmlns:a16="http://schemas.microsoft.com/office/drawing/2014/main" val="20004"/>
                    </a:ext>
                  </a:extLst>
                </a:gridCol>
                <a:gridCol w="1714512">
                  <a:extLst>
                    <a:ext uri="{9D8B030D-6E8A-4147-A177-3AD203B41FA5}">
                      <a16:colId xmlns:a16="http://schemas.microsoft.com/office/drawing/2014/main" val="20005"/>
                    </a:ext>
                  </a:extLst>
                </a:gridCol>
                <a:gridCol w="1357322">
                  <a:extLst>
                    <a:ext uri="{9D8B030D-6E8A-4147-A177-3AD203B41FA5}">
                      <a16:colId xmlns:a16="http://schemas.microsoft.com/office/drawing/2014/main" val="20006"/>
                    </a:ext>
                  </a:extLst>
                </a:gridCol>
              </a:tblGrid>
              <a:tr h="747809">
                <a:tc>
                  <a:txBody>
                    <a:bodyPr/>
                    <a:lstStyle/>
                    <a:p>
                      <a:r>
                        <a:rPr lang="en-US" sz="1800" dirty="0">
                          <a:latin typeface="Times New Roman" pitchFamily="18" charset="0"/>
                          <a:cs typeface="Times New Roman" pitchFamily="18" charset="0"/>
                        </a:rPr>
                        <a:t>S.</a:t>
                      </a:r>
                    </a:p>
                    <a:p>
                      <a:r>
                        <a:rPr lang="en-US" sz="1800" dirty="0">
                          <a:latin typeface="Times New Roman" pitchFamily="18" charset="0"/>
                          <a:cs typeface="Times New Roman" pitchFamily="18" charset="0"/>
                        </a:rPr>
                        <a:t>No</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Authors</a:t>
                      </a:r>
                    </a:p>
                  </a:txBody>
                  <a:tcPr/>
                </a:tc>
                <a:tc>
                  <a:txBody>
                    <a:bodyPr/>
                    <a:lstStyle/>
                    <a:p>
                      <a:r>
                        <a:rPr lang="en-US" sz="1800" dirty="0">
                          <a:latin typeface="Times New Roman" pitchFamily="18" charset="0"/>
                          <a:cs typeface="Times New Roman" pitchFamily="18" charset="0"/>
                        </a:rPr>
                        <a:t>Name of the journal</a:t>
                      </a:r>
                    </a:p>
                  </a:txBody>
                  <a:tcPr/>
                </a:tc>
                <a:tc>
                  <a:txBody>
                    <a:bodyPr/>
                    <a:lstStyle/>
                    <a:p>
                      <a:r>
                        <a:rPr lang="en-US" sz="1800" dirty="0">
                          <a:latin typeface="Times New Roman" pitchFamily="18" charset="0"/>
                          <a:cs typeface="Times New Roman" pitchFamily="18" charset="0"/>
                        </a:rPr>
                        <a:t>Year</a:t>
                      </a:r>
                    </a:p>
                  </a:txBody>
                  <a:tcPr/>
                </a:tc>
                <a:tc>
                  <a:txBody>
                    <a:bodyPr/>
                    <a:lstStyle/>
                    <a:p>
                      <a:r>
                        <a:rPr lang="en-US" sz="1800" dirty="0">
                          <a:latin typeface="Times New Roman" pitchFamily="18" charset="0"/>
                          <a:cs typeface="Times New Roman" pitchFamily="18" charset="0"/>
                        </a:rPr>
                        <a:t>Methodology</a:t>
                      </a:r>
                    </a:p>
                  </a:txBody>
                  <a:tcPr/>
                </a:tc>
                <a:tc>
                  <a:txBody>
                    <a:bodyPr/>
                    <a:lstStyle/>
                    <a:p>
                      <a:r>
                        <a:rPr lang="en-US" sz="1800" dirty="0">
                          <a:latin typeface="Times New Roman" pitchFamily="18" charset="0"/>
                          <a:cs typeface="Times New Roman" pitchFamily="18" charset="0"/>
                        </a:rPr>
                        <a:t>Critics</a:t>
                      </a:r>
                    </a:p>
                  </a:txBody>
                  <a:tcPr/>
                </a:tc>
                <a:extLst>
                  <a:ext uri="{0D108BD9-81ED-4DB2-BD59-A6C34878D82A}">
                    <a16:rowId xmlns:a16="http://schemas.microsoft.com/office/drawing/2014/main" val="10000"/>
                  </a:ext>
                </a:extLst>
              </a:tr>
              <a:tr h="2109711">
                <a:tc>
                  <a:txBody>
                    <a:bodyPr/>
                    <a:lstStyle/>
                    <a:p>
                      <a:r>
                        <a:rPr lang="en-US" sz="1800" dirty="0">
                          <a:latin typeface="Times New Roman" pitchFamily="18" charset="0"/>
                          <a:cs typeface="Times New Roman" pitchFamily="18" charset="0"/>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Gesture-to-Text Translation Using SURF for Indian Sign Language </a:t>
                      </a:r>
                      <a:endParaRPr kumimoji="0" lang="en-US" b="0" i="0" kern="1200" dirty="0">
                        <a:solidFill>
                          <a:schemeClr val="dk1"/>
                        </a:solidFill>
                        <a:latin typeface="Times New Roman" pitchFamily="18" charset="0"/>
                        <a:ea typeface="+mn-ea"/>
                        <a:cs typeface="Times New Roman" pitchFamily="18" charset="0"/>
                      </a:endParaRPr>
                    </a:p>
                  </a:txBody>
                  <a:tcPr/>
                </a:tc>
                <a:tc>
                  <a:txBody>
                    <a:bodyPr/>
                    <a:lstStyle/>
                    <a:p>
                      <a:r>
                        <a:rPr lang="en-US" dirty="0" err="1">
                          <a:latin typeface="Times New Roman" pitchFamily="18" charset="0"/>
                          <a:cs typeface="Times New Roman" pitchFamily="18" charset="0"/>
                        </a:rPr>
                        <a:t>Kaustubh</a:t>
                      </a:r>
                      <a:r>
                        <a:rPr lang="en-US" dirty="0">
                          <a:latin typeface="Times New Roman" pitchFamily="18" charset="0"/>
                          <a:cs typeface="Times New Roman" pitchFamily="18" charset="0"/>
                        </a:rPr>
                        <a:t> Mani </a:t>
                      </a:r>
                      <a:r>
                        <a:rPr lang="en-US" dirty="0" err="1">
                          <a:latin typeface="Times New Roman" pitchFamily="18" charset="0"/>
                          <a:cs typeface="Times New Roman" pitchFamily="18" charset="0"/>
                        </a:rPr>
                        <a:t>Tripathi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Pooja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Kamat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Shruti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Patil</a:t>
                      </a:r>
                      <a:r>
                        <a:rPr lang="en-US" dirty="0">
                          <a:latin typeface="Times New Roman" pitchFamily="18" charset="0"/>
                          <a:cs typeface="Times New Roman" pitchFamily="18" charset="0"/>
                        </a:rPr>
                        <a:t> </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Applied</a:t>
                      </a:r>
                      <a:r>
                        <a:rPr lang="en-US" sz="1800" baseline="0" dirty="0">
                          <a:latin typeface="Times New Roman" pitchFamily="18" charset="0"/>
                          <a:cs typeface="Times New Roman" pitchFamily="18" charset="0"/>
                        </a:rPr>
                        <a:t> system innovation</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2023</a:t>
                      </a:r>
                    </a:p>
                  </a:txBody>
                  <a:tcPr/>
                </a:tc>
                <a:tc>
                  <a:txBody>
                    <a:bodyPr/>
                    <a:lstStyle/>
                    <a:p>
                      <a:r>
                        <a:rPr lang="en-US" sz="1800" b="1" dirty="0">
                          <a:latin typeface="Times New Roman" pitchFamily="18" charset="0"/>
                          <a:cs typeface="Times New Roman" pitchFamily="18" charset="0"/>
                        </a:rPr>
                        <a:t>C</a:t>
                      </a:r>
                      <a:r>
                        <a:rPr lang="en-US" sz="1800" b="1" baseline="0" dirty="0">
                          <a:latin typeface="Times New Roman" pitchFamily="18" charset="0"/>
                          <a:cs typeface="Times New Roman" pitchFamily="18" charset="0"/>
                        </a:rPr>
                        <a:t>NN </a:t>
                      </a:r>
                      <a:r>
                        <a:rPr lang="en-US" sz="1800" b="0" baseline="0" dirty="0">
                          <a:latin typeface="Times New Roman" pitchFamily="18" charset="0"/>
                          <a:cs typeface="Times New Roman" pitchFamily="18" charset="0"/>
                        </a:rPr>
                        <a:t>and </a:t>
                      </a:r>
                      <a:r>
                        <a:rPr lang="en-US" dirty="0"/>
                        <a:t>speeded-up robust features (SURF)</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Achieved</a:t>
                      </a:r>
                      <a:r>
                        <a:rPr lang="en-US" sz="1800" baseline="0" dirty="0">
                          <a:latin typeface="Times New Roman" pitchFamily="18" charset="0"/>
                          <a:cs typeface="Times New Roman" pitchFamily="18" charset="0"/>
                        </a:rPr>
                        <a:t> higher accuracy but, takes more computation time.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853267">
                <a:tc>
                  <a:txBody>
                    <a:bodyPr/>
                    <a:lstStyle/>
                    <a:p>
                      <a:r>
                        <a:rPr lang="en-US" sz="1800" dirty="0">
                          <a:latin typeface="Times New Roman" pitchFamily="18" charset="0"/>
                          <a:cs typeface="Times New Roman" pitchFamily="18" charset="0"/>
                        </a:rPr>
                        <a:t>2.</a:t>
                      </a:r>
                    </a:p>
                  </a:txBody>
                  <a:tcPr/>
                </a:tc>
                <a:tc>
                  <a:txBody>
                    <a:bodyPr/>
                    <a:lstStyle/>
                    <a:p>
                      <a:r>
                        <a:rPr lang="en-US" sz="1800" dirty="0">
                          <a:latin typeface="Times New Roman" pitchFamily="18" charset="0"/>
                          <a:cs typeface="Times New Roman" pitchFamily="18" charset="0"/>
                        </a:rPr>
                        <a:t>Using Deep Learning in Sign Language Translation to Text</a:t>
                      </a:r>
                    </a:p>
                  </a:txBody>
                  <a:tcPr/>
                </a:tc>
                <a:tc>
                  <a:txBody>
                    <a:bodyPr/>
                    <a:lstStyle/>
                    <a:p>
                      <a:r>
                        <a:rPr lang="en-US" sz="1800" dirty="0">
                          <a:latin typeface="Times New Roman" pitchFamily="18" charset="0"/>
                          <a:cs typeface="Times New Roman" pitchFamily="18" charset="0"/>
                        </a:rPr>
                        <a:t>Carl</a:t>
                      </a:r>
                      <a:r>
                        <a:rPr lang="en-US" sz="1800" baseline="0" dirty="0">
                          <a:latin typeface="Times New Roman" pitchFamily="18" charset="0"/>
                          <a:cs typeface="Times New Roman" pitchFamily="18" charset="0"/>
                        </a:rPr>
                        <a:t> Jose </a:t>
                      </a:r>
                      <a:r>
                        <a:rPr lang="en-US" sz="1800" baseline="0" dirty="0" err="1">
                          <a:latin typeface="Times New Roman" pitchFamily="18" charset="0"/>
                          <a:cs typeface="Times New Roman" pitchFamily="18" charset="0"/>
                        </a:rPr>
                        <a:t>M.Guingab</a:t>
                      </a:r>
                      <a:endParaRPr lang="en-US" sz="1800" baseline="0" dirty="0">
                        <a:latin typeface="Times New Roman" pitchFamily="18" charset="0"/>
                        <a:cs typeface="Times New Roman" pitchFamily="18" charset="0"/>
                      </a:endParaRPr>
                    </a:p>
                    <a:p>
                      <a:r>
                        <a:rPr lang="en-US" sz="1800" baseline="0" dirty="0">
                          <a:latin typeface="Times New Roman" pitchFamily="18" charset="0"/>
                          <a:cs typeface="Times New Roman" pitchFamily="18" charset="0"/>
                        </a:rPr>
                        <a:t>Ron Andrew </a:t>
                      </a:r>
                      <a:r>
                        <a:rPr lang="en-US" sz="1800" baseline="0" dirty="0" err="1">
                          <a:latin typeface="Times New Roman" pitchFamily="18" charset="0"/>
                          <a:cs typeface="Times New Roman" pitchFamily="18" charset="0"/>
                        </a:rPr>
                        <a:t>Relayo</a:t>
                      </a:r>
                      <a:endParaRPr lang="en-US" sz="1800" baseline="0" dirty="0">
                        <a:latin typeface="Times New Roman" pitchFamily="18" charset="0"/>
                        <a:cs typeface="Times New Roman" pitchFamily="18" charset="0"/>
                      </a:endParaRPr>
                    </a:p>
                    <a:p>
                      <a:r>
                        <a:rPr lang="en-US" sz="1800" baseline="0" dirty="0">
                          <a:latin typeface="Times New Roman" pitchFamily="18" charset="0"/>
                          <a:cs typeface="Times New Roman" pitchFamily="18" charset="0"/>
                        </a:rPr>
                        <a:t>Mark Joseph C</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IEOM Society International</a:t>
                      </a:r>
                    </a:p>
                  </a:txBody>
                  <a:tcPr/>
                </a:tc>
                <a:tc>
                  <a:txBody>
                    <a:bodyPr/>
                    <a:lstStyle/>
                    <a:p>
                      <a:r>
                        <a:rPr lang="en-US" sz="1800" dirty="0">
                          <a:latin typeface="Times New Roman" pitchFamily="18" charset="0"/>
                          <a:cs typeface="Times New Roman" pitchFamily="18" charset="0"/>
                        </a:rPr>
                        <a:t>2022</a:t>
                      </a:r>
                    </a:p>
                  </a:txBody>
                  <a:tcPr/>
                </a:tc>
                <a:tc>
                  <a:txBody>
                    <a:bodyPr/>
                    <a:lstStyle/>
                    <a:p>
                      <a:r>
                        <a:rPr lang="en-US" sz="1800" b="1" dirty="0">
                          <a:latin typeface="Times New Roman" pitchFamily="18" charset="0"/>
                          <a:cs typeface="Times New Roman" pitchFamily="18" charset="0"/>
                        </a:rPr>
                        <a:t>Deep Learning-</a:t>
                      </a:r>
                      <a:r>
                        <a:rPr lang="en-US" sz="1800" dirty="0">
                          <a:latin typeface="Times New Roman" pitchFamily="18" charset="0"/>
                          <a:cs typeface="Times New Roman" pitchFamily="18" charset="0"/>
                        </a:rPr>
                        <a:t>(Most studies is CNN, with 70%)</a:t>
                      </a:r>
                    </a:p>
                  </a:txBody>
                  <a:tcPr/>
                </a:tc>
                <a:tc>
                  <a:txBody>
                    <a:bodyPr/>
                    <a:lstStyle/>
                    <a:p>
                      <a:r>
                        <a:rPr lang="en-US" sz="1800" dirty="0">
                          <a:latin typeface="Times New Roman" pitchFamily="18" charset="0"/>
                          <a:cs typeface="Times New Roman" pitchFamily="18" charset="0"/>
                        </a:rPr>
                        <a:t>Far from being</a:t>
                      </a:r>
                      <a:r>
                        <a:rPr lang="en-US" sz="1800" baseline="0" dirty="0">
                          <a:latin typeface="Times New Roman" pitchFamily="18" charset="0"/>
                          <a:cs typeface="Times New Roman" pitchFamily="18" charset="0"/>
                        </a:rPr>
                        <a:t> usable in actual scenario.</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LITERATURE SURVEY</a:t>
            </a:r>
          </a:p>
        </p:txBody>
      </p:sp>
      <p:graphicFrame>
        <p:nvGraphicFramePr>
          <p:cNvPr id="4" name="Content Placeholder 3"/>
          <p:cNvGraphicFramePr>
            <a:graphicFrameLocks noGrp="1"/>
          </p:cNvGraphicFramePr>
          <p:nvPr>
            <p:ph sz="quarter" idx="1"/>
          </p:nvPr>
        </p:nvGraphicFramePr>
        <p:xfrm>
          <a:off x="214282" y="1643048"/>
          <a:ext cx="8715436" cy="5000662"/>
        </p:xfrm>
        <a:graphic>
          <a:graphicData uri="http://schemas.openxmlformats.org/drawingml/2006/table">
            <a:tbl>
              <a:tblPr firstRow="1" bandRow="1">
                <a:tableStyleId>{F5AB1C69-6EDB-4FF4-983F-18BD219EF322}</a:tableStyleId>
              </a:tblPr>
              <a:tblGrid>
                <a:gridCol w="428628">
                  <a:extLst>
                    <a:ext uri="{9D8B030D-6E8A-4147-A177-3AD203B41FA5}">
                      <a16:colId xmlns:a16="http://schemas.microsoft.com/office/drawing/2014/main" val="20000"/>
                    </a:ext>
                  </a:extLst>
                </a:gridCol>
                <a:gridCol w="1714512">
                  <a:extLst>
                    <a:ext uri="{9D8B030D-6E8A-4147-A177-3AD203B41FA5}">
                      <a16:colId xmlns:a16="http://schemas.microsoft.com/office/drawing/2014/main" val="20001"/>
                    </a:ext>
                  </a:extLst>
                </a:gridCol>
                <a:gridCol w="1428760">
                  <a:extLst>
                    <a:ext uri="{9D8B030D-6E8A-4147-A177-3AD203B41FA5}">
                      <a16:colId xmlns:a16="http://schemas.microsoft.com/office/drawing/2014/main" val="20002"/>
                    </a:ext>
                  </a:extLst>
                </a:gridCol>
                <a:gridCol w="1357322">
                  <a:extLst>
                    <a:ext uri="{9D8B030D-6E8A-4147-A177-3AD203B41FA5}">
                      <a16:colId xmlns:a16="http://schemas.microsoft.com/office/drawing/2014/main" val="20003"/>
                    </a:ext>
                  </a:extLst>
                </a:gridCol>
                <a:gridCol w="642942">
                  <a:extLst>
                    <a:ext uri="{9D8B030D-6E8A-4147-A177-3AD203B41FA5}">
                      <a16:colId xmlns:a16="http://schemas.microsoft.com/office/drawing/2014/main" val="20004"/>
                    </a:ext>
                  </a:extLst>
                </a:gridCol>
                <a:gridCol w="1500198">
                  <a:extLst>
                    <a:ext uri="{9D8B030D-6E8A-4147-A177-3AD203B41FA5}">
                      <a16:colId xmlns:a16="http://schemas.microsoft.com/office/drawing/2014/main" val="20005"/>
                    </a:ext>
                  </a:extLst>
                </a:gridCol>
                <a:gridCol w="1643074">
                  <a:extLst>
                    <a:ext uri="{9D8B030D-6E8A-4147-A177-3AD203B41FA5}">
                      <a16:colId xmlns:a16="http://schemas.microsoft.com/office/drawing/2014/main" val="20006"/>
                    </a:ext>
                  </a:extLst>
                </a:gridCol>
              </a:tblGrid>
              <a:tr h="729480">
                <a:tc>
                  <a:txBody>
                    <a:bodyPr/>
                    <a:lstStyle/>
                    <a:p>
                      <a:r>
                        <a:rPr lang="en-US" sz="1800" dirty="0">
                          <a:latin typeface="Times New Roman" pitchFamily="18" charset="0"/>
                          <a:cs typeface="Times New Roman" pitchFamily="18" charset="0"/>
                        </a:rPr>
                        <a:t>S.</a:t>
                      </a:r>
                    </a:p>
                    <a:p>
                      <a:r>
                        <a:rPr lang="en-US" sz="1800" dirty="0">
                          <a:latin typeface="Times New Roman" pitchFamily="18" charset="0"/>
                          <a:cs typeface="Times New Roman" pitchFamily="18" charset="0"/>
                        </a:rPr>
                        <a:t>no</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Authors</a:t>
                      </a:r>
                    </a:p>
                  </a:txBody>
                  <a:tcPr/>
                </a:tc>
                <a:tc>
                  <a:txBody>
                    <a:bodyPr/>
                    <a:lstStyle/>
                    <a:p>
                      <a:r>
                        <a:rPr lang="en-US" sz="1800" dirty="0">
                          <a:latin typeface="Times New Roman" pitchFamily="18" charset="0"/>
                          <a:cs typeface="Times New Roman" pitchFamily="18" charset="0"/>
                        </a:rPr>
                        <a:t>Name of the journal</a:t>
                      </a:r>
                    </a:p>
                  </a:txBody>
                  <a:tcPr/>
                </a:tc>
                <a:tc>
                  <a:txBody>
                    <a:bodyPr/>
                    <a:lstStyle/>
                    <a:p>
                      <a:r>
                        <a:rPr lang="en-US" sz="1800" dirty="0">
                          <a:latin typeface="Times New Roman" pitchFamily="18" charset="0"/>
                          <a:cs typeface="Times New Roman" pitchFamily="18" charset="0"/>
                        </a:rPr>
                        <a:t>Year</a:t>
                      </a:r>
                    </a:p>
                  </a:txBody>
                  <a:tcPr/>
                </a:tc>
                <a:tc>
                  <a:txBody>
                    <a:bodyPr/>
                    <a:lstStyle/>
                    <a:p>
                      <a:r>
                        <a:rPr lang="en-US" sz="1800" dirty="0">
                          <a:latin typeface="Times New Roman" pitchFamily="18" charset="0"/>
                          <a:cs typeface="Times New Roman" pitchFamily="18" charset="0"/>
                        </a:rPr>
                        <a:t>Methodology</a:t>
                      </a:r>
                    </a:p>
                  </a:txBody>
                  <a:tcPr/>
                </a:tc>
                <a:tc>
                  <a:txBody>
                    <a:bodyPr/>
                    <a:lstStyle/>
                    <a:p>
                      <a:r>
                        <a:rPr lang="en-US" sz="1800" dirty="0">
                          <a:latin typeface="Times New Roman" pitchFamily="18" charset="0"/>
                          <a:cs typeface="Times New Roman" pitchFamily="18" charset="0"/>
                        </a:rPr>
                        <a:t>Critics</a:t>
                      </a:r>
                    </a:p>
                  </a:txBody>
                  <a:tcPr/>
                </a:tc>
                <a:extLst>
                  <a:ext uri="{0D108BD9-81ED-4DB2-BD59-A6C34878D82A}">
                    <a16:rowId xmlns:a16="http://schemas.microsoft.com/office/drawing/2014/main" val="10000"/>
                  </a:ext>
                </a:extLst>
              </a:tr>
              <a:tr h="1844374">
                <a:tc>
                  <a:txBody>
                    <a:bodyPr/>
                    <a:lstStyle/>
                    <a:p>
                      <a:r>
                        <a:rPr lang="en-US" sz="1800" dirty="0">
                          <a:latin typeface="Times New Roman" pitchFamily="18" charset="0"/>
                          <a:cs typeface="Times New Roman" pitchFamily="18" charset="0"/>
                        </a:rPr>
                        <a:t>3.</a:t>
                      </a:r>
                    </a:p>
                  </a:txBody>
                  <a:tcPr/>
                </a:tc>
                <a:tc>
                  <a:txBody>
                    <a:bodyPr/>
                    <a:lstStyle/>
                    <a:p>
                      <a:r>
                        <a:rPr lang="en-US" dirty="0">
                          <a:latin typeface="Times New Roman" pitchFamily="18" charset="0"/>
                          <a:cs typeface="Times New Roman" pitchFamily="18" charset="0"/>
                        </a:rPr>
                        <a:t>Deep Learning for SLR: Current Techniques, Benchmarks, and Open Issues</a:t>
                      </a:r>
                      <a:endParaRPr lang="en-US" sz="1800" dirty="0">
                        <a:latin typeface="Times New Roman" pitchFamily="18" charset="0"/>
                        <a:cs typeface="Times New Roman" pitchFamily="18" charset="0"/>
                      </a:endParaRPr>
                    </a:p>
                  </a:txBody>
                  <a:tcPr/>
                </a:tc>
                <a:tc>
                  <a:txBody>
                    <a:bodyPr/>
                    <a:lstStyle/>
                    <a:p>
                      <a:r>
                        <a:rPr lang="en-US" sz="1800" dirty="0" err="1">
                          <a:latin typeface="Times New Roman" pitchFamily="18" charset="0"/>
                          <a:cs typeface="Times New Roman" pitchFamily="18" charset="0"/>
                        </a:rPr>
                        <a:t>Muhammmad</a:t>
                      </a:r>
                      <a:r>
                        <a:rPr lang="en-US" sz="1800" dirty="0">
                          <a:latin typeface="Times New Roman" pitchFamily="18" charset="0"/>
                          <a:cs typeface="Times New Roman" pitchFamily="18" charset="0"/>
                        </a:rPr>
                        <a:t> Al-</a:t>
                      </a:r>
                      <a:r>
                        <a:rPr lang="en-US" sz="1800" dirty="0" err="1">
                          <a:latin typeface="Times New Roman" pitchFamily="18" charset="0"/>
                          <a:cs typeface="Times New Roman" pitchFamily="18" charset="0"/>
                        </a:rPr>
                        <a:t>Qurishi</a:t>
                      </a:r>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Thariq</a:t>
                      </a:r>
                      <a:r>
                        <a:rPr lang="en-US" sz="1800" dirty="0">
                          <a:latin typeface="Times New Roman" pitchFamily="18" charset="0"/>
                          <a:cs typeface="Times New Roman" pitchFamily="18" charset="0"/>
                        </a:rPr>
                        <a:t> Khalid</a:t>
                      </a:r>
                    </a:p>
                    <a:p>
                      <a:r>
                        <a:rPr lang="en-US" sz="1800" dirty="0" err="1">
                          <a:latin typeface="Times New Roman" pitchFamily="18" charset="0"/>
                          <a:cs typeface="Times New Roman" pitchFamily="18" charset="0"/>
                        </a:rPr>
                        <a:t>Riad</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Souissi</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IEEE Access</a:t>
                      </a:r>
                    </a:p>
                  </a:txBody>
                  <a:tcPr/>
                </a:tc>
                <a:tc>
                  <a:txBody>
                    <a:bodyPr/>
                    <a:lstStyle/>
                    <a:p>
                      <a:r>
                        <a:rPr lang="en-US" sz="1800" dirty="0">
                          <a:latin typeface="Times New Roman" pitchFamily="18" charset="0"/>
                          <a:cs typeface="Times New Roman" pitchFamily="18" charset="0"/>
                        </a:rPr>
                        <a:t>2021</a:t>
                      </a:r>
                    </a:p>
                  </a:txBody>
                  <a:tcPr/>
                </a:tc>
                <a:tc>
                  <a:txBody>
                    <a:bodyPr/>
                    <a:lstStyle/>
                    <a:p>
                      <a:r>
                        <a:rPr lang="en-US" sz="1800" b="1" dirty="0">
                          <a:latin typeface="Times New Roman" pitchFamily="18" charset="0"/>
                          <a:cs typeface="Times New Roman" pitchFamily="18" charset="0"/>
                        </a:rPr>
                        <a:t>Deep Learning</a:t>
                      </a:r>
                      <a:r>
                        <a:rPr lang="en-US" sz="1800" dirty="0">
                          <a:latin typeface="Times New Roman" pitchFamily="18" charset="0"/>
                          <a:cs typeface="Times New Roman" pitchFamily="18" charset="0"/>
                        </a:rPr>
                        <a:t>-(The</a:t>
                      </a:r>
                      <a:r>
                        <a:rPr lang="en-US" sz="1800" baseline="0" dirty="0">
                          <a:latin typeface="Times New Roman" pitchFamily="18" charset="0"/>
                          <a:cs typeface="Times New Roman" pitchFamily="18" charset="0"/>
                        </a:rPr>
                        <a:t> </a:t>
                      </a:r>
                      <a:r>
                        <a:rPr lang="en-US" sz="1800" dirty="0">
                          <a:latin typeface="Times New Roman" pitchFamily="18" charset="0"/>
                          <a:cs typeface="Times New Roman" pitchFamily="18" charset="0"/>
                        </a:rPr>
                        <a:t>period covered is between 2014-2021)</a:t>
                      </a:r>
                    </a:p>
                  </a:txBody>
                  <a:tcPr/>
                </a:tc>
                <a:tc>
                  <a:txBody>
                    <a:bodyPr/>
                    <a:lstStyle/>
                    <a:p>
                      <a:r>
                        <a:rPr lang="en-US" sz="1800" dirty="0">
                          <a:latin typeface="Times New Roman" pitchFamily="18" charset="0"/>
                          <a:cs typeface="Times New Roman" pitchFamily="18" charset="0"/>
                        </a:rPr>
                        <a:t>Most algorithms tend</a:t>
                      </a:r>
                      <a:r>
                        <a:rPr lang="en-US" sz="1800" baseline="0" dirty="0">
                          <a:latin typeface="Times New Roman" pitchFamily="18" charset="0"/>
                          <a:cs typeface="Times New Roman" pitchFamily="18" charset="0"/>
                        </a:rPr>
                        <a:t> to misinterpret an interrupted sign.</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2426808">
                <a:tc>
                  <a:txBody>
                    <a:bodyPr/>
                    <a:lstStyle/>
                    <a:p>
                      <a:r>
                        <a:rPr lang="en-US" sz="1800" dirty="0">
                          <a:latin typeface="Times New Roman" pitchFamily="18" charset="0"/>
                          <a:cs typeface="Times New Roman" pitchFamily="18" charset="0"/>
                        </a:rPr>
                        <a:t>4.</a:t>
                      </a:r>
                    </a:p>
                  </a:txBody>
                  <a:tcPr/>
                </a:tc>
                <a:tc>
                  <a:txBody>
                    <a:bodyPr/>
                    <a:lstStyle/>
                    <a:p>
                      <a:r>
                        <a:rPr lang="en-US" dirty="0">
                          <a:latin typeface="Times New Roman" pitchFamily="18" charset="0"/>
                          <a:cs typeface="Times New Roman" pitchFamily="18" charset="0"/>
                        </a:rPr>
                        <a:t>Hand Gesture Recognition Based on Computer Vision: A Review of Techniques </a:t>
                      </a:r>
                      <a:endParaRPr lang="en-US" sz="1800" dirty="0">
                        <a:latin typeface="Times New Roman" pitchFamily="18" charset="0"/>
                        <a:cs typeface="Times New Roman" pitchFamily="18" charset="0"/>
                      </a:endParaRPr>
                    </a:p>
                  </a:txBody>
                  <a:tcPr/>
                </a:tc>
                <a:tc>
                  <a:txBody>
                    <a:bodyPr/>
                    <a:lstStyle/>
                    <a:p>
                      <a:r>
                        <a:rPr lang="en-US" sz="1800" dirty="0" err="1">
                          <a:latin typeface="Times New Roman" pitchFamily="18" charset="0"/>
                          <a:cs typeface="Times New Roman" pitchFamily="18" charset="0"/>
                        </a:rPr>
                        <a:t>Munir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Oudah</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Ali Al-</a:t>
                      </a:r>
                      <a:r>
                        <a:rPr lang="en-US" sz="1800" dirty="0" err="1">
                          <a:latin typeface="Times New Roman" pitchFamily="18" charset="0"/>
                          <a:cs typeface="Times New Roman" pitchFamily="18" charset="0"/>
                        </a:rPr>
                        <a:t>Naji</a:t>
                      </a:r>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Javaan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Chahl</a:t>
                      </a: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Journal</a:t>
                      </a:r>
                      <a:r>
                        <a:rPr lang="en-US" sz="1800" baseline="0" dirty="0">
                          <a:latin typeface="Times New Roman" pitchFamily="18" charset="0"/>
                          <a:cs typeface="Times New Roman" pitchFamily="18" charset="0"/>
                        </a:rPr>
                        <a:t> of Imaging</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2020</a:t>
                      </a:r>
                    </a:p>
                  </a:txBody>
                  <a:tcPr/>
                </a:tc>
                <a:tc>
                  <a:txBody>
                    <a:bodyPr/>
                    <a:lstStyle/>
                    <a:p>
                      <a:r>
                        <a:rPr lang="en-US" sz="1800" b="1" dirty="0">
                          <a:latin typeface="Times New Roman" pitchFamily="18" charset="0"/>
                          <a:cs typeface="Times New Roman" pitchFamily="18" charset="0"/>
                        </a:rPr>
                        <a:t>Computer Vision-</a:t>
                      </a:r>
                    </a:p>
                    <a:p>
                      <a:r>
                        <a:rPr lang="en-US" sz="1800" dirty="0">
                          <a:latin typeface="Times New Roman" pitchFamily="18" charset="0"/>
                          <a:cs typeface="Times New Roman" pitchFamily="18" charset="0"/>
                        </a:rPr>
                        <a:t>(Glove-based attached sensor either connected to the computer or portable)</a:t>
                      </a:r>
                    </a:p>
                  </a:txBody>
                  <a:tcPr/>
                </a:tc>
                <a:tc>
                  <a:txBody>
                    <a:bodyPr/>
                    <a:lstStyle/>
                    <a:p>
                      <a:r>
                        <a:rPr lang="en-US" sz="1800" dirty="0">
                          <a:latin typeface="Times New Roman" pitchFamily="18" charset="0"/>
                          <a:cs typeface="Times New Roman" pitchFamily="18" charset="0"/>
                        </a:rPr>
                        <a:t>Distance limit &amp; multi object</a:t>
                      </a:r>
                      <a:r>
                        <a:rPr lang="en-US" sz="1800" baseline="0" dirty="0">
                          <a:latin typeface="Times New Roman" pitchFamily="18" charset="0"/>
                          <a:cs typeface="Times New Roman" pitchFamily="18" charset="0"/>
                        </a:rPr>
                        <a:t> </a:t>
                      </a:r>
                      <a:r>
                        <a:rPr lang="en-US" sz="1800" dirty="0">
                          <a:latin typeface="Times New Roman" pitchFamily="18" charset="0"/>
                          <a:cs typeface="Times New Roman" pitchFamily="18" charset="0"/>
                        </a:rPr>
                        <a:t>problems.</a:t>
                      </a:r>
                    </a:p>
                    <a:p>
                      <a:r>
                        <a:rPr lang="en-US" sz="1800" dirty="0">
                          <a:latin typeface="Times New Roman" pitchFamily="18" charset="0"/>
                          <a:cs typeface="Times New Roman" pitchFamily="18" charset="0"/>
                        </a:rPr>
                        <a:t>Dataset</a:t>
                      </a:r>
                      <a:r>
                        <a:rPr lang="en-US" sz="1800" baseline="0" dirty="0">
                          <a:latin typeface="Times New Roman" pitchFamily="18" charset="0"/>
                          <a:cs typeface="Times New Roman" pitchFamily="18" charset="0"/>
                        </a:rPr>
                        <a:t> gesture match against input gesture &amp; missing gestures.</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LITERATURE SURVEY</a:t>
            </a:r>
          </a:p>
        </p:txBody>
      </p:sp>
      <p:graphicFrame>
        <p:nvGraphicFramePr>
          <p:cNvPr id="4" name="Content Placeholder 3"/>
          <p:cNvGraphicFramePr>
            <a:graphicFrameLocks noGrp="1"/>
          </p:cNvGraphicFramePr>
          <p:nvPr>
            <p:ph sz="quarter" idx="1"/>
          </p:nvPr>
        </p:nvGraphicFramePr>
        <p:xfrm>
          <a:off x="214282" y="1571612"/>
          <a:ext cx="8715436" cy="4974653"/>
        </p:xfrm>
        <a:graphic>
          <a:graphicData uri="http://schemas.openxmlformats.org/drawingml/2006/table">
            <a:tbl>
              <a:tblPr firstRow="1" bandRow="1">
                <a:tableStyleId>{F5AB1C69-6EDB-4FF4-983F-18BD219EF322}</a:tableStyleId>
              </a:tblPr>
              <a:tblGrid>
                <a:gridCol w="714380">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285884">
                  <a:extLst>
                    <a:ext uri="{9D8B030D-6E8A-4147-A177-3AD203B41FA5}">
                      <a16:colId xmlns:a16="http://schemas.microsoft.com/office/drawing/2014/main" val="20002"/>
                    </a:ext>
                  </a:extLst>
                </a:gridCol>
                <a:gridCol w="1357322">
                  <a:extLst>
                    <a:ext uri="{9D8B030D-6E8A-4147-A177-3AD203B41FA5}">
                      <a16:colId xmlns:a16="http://schemas.microsoft.com/office/drawing/2014/main" val="20003"/>
                    </a:ext>
                  </a:extLst>
                </a:gridCol>
                <a:gridCol w="668154">
                  <a:extLst>
                    <a:ext uri="{9D8B030D-6E8A-4147-A177-3AD203B41FA5}">
                      <a16:colId xmlns:a16="http://schemas.microsoft.com/office/drawing/2014/main" val="20004"/>
                    </a:ext>
                  </a:extLst>
                </a:gridCol>
                <a:gridCol w="1760738">
                  <a:extLst>
                    <a:ext uri="{9D8B030D-6E8A-4147-A177-3AD203B41FA5}">
                      <a16:colId xmlns:a16="http://schemas.microsoft.com/office/drawing/2014/main" val="20005"/>
                    </a:ext>
                  </a:extLst>
                </a:gridCol>
                <a:gridCol w="1571636">
                  <a:extLst>
                    <a:ext uri="{9D8B030D-6E8A-4147-A177-3AD203B41FA5}">
                      <a16:colId xmlns:a16="http://schemas.microsoft.com/office/drawing/2014/main" val="20006"/>
                    </a:ext>
                  </a:extLst>
                </a:gridCol>
              </a:tblGrid>
              <a:tr h="642942">
                <a:tc>
                  <a:txBody>
                    <a:bodyPr/>
                    <a:lstStyle/>
                    <a:p>
                      <a:r>
                        <a:rPr lang="en-US" sz="1800" b="1" dirty="0" err="1">
                          <a:latin typeface="Times New Roman" pitchFamily="18" charset="0"/>
                          <a:cs typeface="Times New Roman" pitchFamily="18" charset="0"/>
                        </a:rPr>
                        <a:t>S.no</a:t>
                      </a:r>
                      <a:endParaRPr lang="en-US" sz="1800" b="1" dirty="0">
                        <a:latin typeface="Times New Roman" pitchFamily="18" charset="0"/>
                        <a:cs typeface="Times New Roman" pitchFamily="18" charset="0"/>
                      </a:endParaRPr>
                    </a:p>
                  </a:txBody>
                  <a:tcPr/>
                </a:tc>
                <a:tc>
                  <a:txBody>
                    <a:bodyPr/>
                    <a:lstStyle/>
                    <a:p>
                      <a:r>
                        <a:rPr lang="en-US" sz="1800" b="1" dirty="0">
                          <a:latin typeface="Times New Roman" pitchFamily="18" charset="0"/>
                          <a:cs typeface="Times New Roman" pitchFamily="18" charset="0"/>
                        </a:rPr>
                        <a:t>Title</a:t>
                      </a:r>
                    </a:p>
                  </a:txBody>
                  <a:tcPr/>
                </a:tc>
                <a:tc>
                  <a:txBody>
                    <a:bodyPr/>
                    <a:lstStyle/>
                    <a:p>
                      <a:r>
                        <a:rPr lang="en-US" sz="1800" b="1" dirty="0">
                          <a:latin typeface="Times New Roman" pitchFamily="18" charset="0"/>
                          <a:cs typeface="Times New Roman" pitchFamily="18" charset="0"/>
                        </a:rPr>
                        <a:t>Authors</a:t>
                      </a:r>
                    </a:p>
                  </a:txBody>
                  <a:tcPr/>
                </a:tc>
                <a:tc>
                  <a:txBody>
                    <a:bodyPr/>
                    <a:lstStyle/>
                    <a:p>
                      <a:r>
                        <a:rPr lang="en-US" sz="1800" dirty="0">
                          <a:latin typeface="Times New Roman" pitchFamily="18" charset="0"/>
                          <a:cs typeface="Times New Roman" pitchFamily="18" charset="0"/>
                        </a:rPr>
                        <a:t>Name of the journal</a:t>
                      </a:r>
                    </a:p>
                  </a:txBody>
                  <a:tcPr/>
                </a:tc>
                <a:tc>
                  <a:txBody>
                    <a:bodyPr/>
                    <a:lstStyle/>
                    <a:p>
                      <a:r>
                        <a:rPr lang="en-US" sz="1800" dirty="0">
                          <a:latin typeface="Times New Roman" pitchFamily="18" charset="0"/>
                          <a:cs typeface="Times New Roman" pitchFamily="18" charset="0"/>
                        </a:rPr>
                        <a:t>Year</a:t>
                      </a:r>
                    </a:p>
                  </a:txBody>
                  <a:tcPr/>
                </a:tc>
                <a:tc>
                  <a:txBody>
                    <a:bodyPr/>
                    <a:lstStyle/>
                    <a:p>
                      <a:r>
                        <a:rPr lang="en-US" sz="1800" dirty="0">
                          <a:latin typeface="Times New Roman" pitchFamily="18" charset="0"/>
                          <a:cs typeface="Times New Roman" pitchFamily="18" charset="0"/>
                        </a:rPr>
                        <a:t>Methodology</a:t>
                      </a:r>
                    </a:p>
                  </a:txBody>
                  <a:tcPr/>
                </a:tc>
                <a:tc>
                  <a:txBody>
                    <a:bodyPr/>
                    <a:lstStyle/>
                    <a:p>
                      <a:r>
                        <a:rPr lang="en-US" sz="1800" dirty="0">
                          <a:latin typeface="Times New Roman" pitchFamily="18" charset="0"/>
                          <a:cs typeface="Times New Roman" pitchFamily="18" charset="0"/>
                        </a:rPr>
                        <a:t>Critics</a:t>
                      </a:r>
                    </a:p>
                  </a:txBody>
                  <a:tcPr/>
                </a:tc>
                <a:extLst>
                  <a:ext uri="{0D108BD9-81ED-4DB2-BD59-A6C34878D82A}">
                    <a16:rowId xmlns:a16="http://schemas.microsoft.com/office/drawing/2014/main" val="10000"/>
                  </a:ext>
                </a:extLst>
              </a:tr>
              <a:tr h="2320031">
                <a:tc>
                  <a:txBody>
                    <a:bodyPr/>
                    <a:lstStyle/>
                    <a:p>
                      <a:r>
                        <a:rPr lang="en-US" sz="1800" dirty="0">
                          <a:latin typeface="Times New Roman" pitchFamily="18" charset="0"/>
                          <a:cs typeface="Times New Roman" pitchFamily="18"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kern="1200" dirty="0">
                          <a:solidFill>
                            <a:schemeClr val="dk1"/>
                          </a:solidFill>
                          <a:latin typeface="Times New Roman" pitchFamily="18" charset="0"/>
                          <a:ea typeface="+mn-ea"/>
                          <a:cs typeface="Times New Roman" pitchFamily="18" charset="0"/>
                        </a:rPr>
                        <a:t>Machine translation from text to sign language: a systematic review</a:t>
                      </a:r>
                    </a:p>
                    <a:p>
                      <a:endParaRPr lang="en-US" sz="1800" dirty="0">
                        <a:latin typeface="Times New Roman" pitchFamily="18" charset="0"/>
                        <a:cs typeface="Times New Roman" pitchFamily="18" charset="0"/>
                      </a:endParaRPr>
                    </a:p>
                  </a:txBody>
                  <a:tcPr/>
                </a:tc>
                <a:tc>
                  <a:txBody>
                    <a:bodyPr/>
                    <a:lstStyle/>
                    <a:p>
                      <a:r>
                        <a:rPr lang="en-US" sz="1800" dirty="0" err="1">
                          <a:latin typeface="Times New Roman" pitchFamily="18" charset="0"/>
                          <a:cs typeface="Times New Roman" pitchFamily="18" charset="0"/>
                        </a:rPr>
                        <a:t>Navroz</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Kaur</a:t>
                      </a:r>
                      <a:r>
                        <a:rPr lang="en-US" sz="1800" baseline="0" dirty="0">
                          <a:latin typeface="Times New Roman" pitchFamily="18" charset="0"/>
                          <a:cs typeface="Times New Roman" pitchFamily="18" charset="0"/>
                        </a:rPr>
                        <a:t> </a:t>
                      </a:r>
                      <a:r>
                        <a:rPr lang="en-US" sz="1800" dirty="0" err="1">
                          <a:latin typeface="Times New Roman" pitchFamily="18" charset="0"/>
                          <a:cs typeface="Times New Roman" pitchFamily="18" charset="0"/>
                        </a:rPr>
                        <a:t>Kahlon</a:t>
                      </a:r>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Williamjeet</a:t>
                      </a:r>
                      <a:r>
                        <a:rPr lang="en-US" sz="1800" baseline="0" dirty="0">
                          <a:latin typeface="Times New Roman" pitchFamily="18" charset="0"/>
                          <a:cs typeface="Times New Roman" pitchFamily="18" charset="0"/>
                        </a:rPr>
                        <a:t> Singh</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Universal access in the information society</a:t>
                      </a:r>
                    </a:p>
                  </a:txBody>
                  <a:tcPr/>
                </a:tc>
                <a:tc>
                  <a:txBody>
                    <a:bodyPr/>
                    <a:lstStyle/>
                    <a:p>
                      <a:r>
                        <a:rPr lang="en-US" sz="1800" dirty="0">
                          <a:latin typeface="Times New Roman" pitchFamily="18" charset="0"/>
                          <a:cs typeface="Times New Roman" pitchFamily="18" charset="0"/>
                        </a:rPr>
                        <a:t>2021</a:t>
                      </a:r>
                    </a:p>
                  </a:txBody>
                  <a:tcPr/>
                </a:tc>
                <a:tc>
                  <a:txBody>
                    <a:bodyPr/>
                    <a:lstStyle/>
                    <a:p>
                      <a:r>
                        <a:rPr lang="en-US" sz="1800" b="1" dirty="0">
                          <a:latin typeface="Times New Roman" pitchFamily="18" charset="0"/>
                          <a:cs typeface="Times New Roman" pitchFamily="18" charset="0"/>
                        </a:rPr>
                        <a:t>Machine Translation </a:t>
                      </a:r>
                      <a:r>
                        <a:rPr lang="en-US" sz="1800" dirty="0">
                          <a:latin typeface="Times New Roman" pitchFamily="18" charset="0"/>
                          <a:cs typeface="Times New Roman" pitchFamily="18" charset="0"/>
                        </a:rPr>
                        <a:t>-(</a:t>
                      </a:r>
                      <a:r>
                        <a:rPr kumimoji="0" lang="en-US" sz="1800" b="0" i="0" kern="1200" dirty="0">
                          <a:solidFill>
                            <a:schemeClr val="dk1"/>
                          </a:solidFill>
                          <a:effectLst/>
                          <a:latin typeface="Times New Roman" pitchFamily="18" charset="0"/>
                          <a:ea typeface="+mn-ea"/>
                          <a:cs typeface="Times New Roman" pitchFamily="18" charset="0"/>
                        </a:rPr>
                        <a:t>During 1990s, the need for translating the spoken </a:t>
                      </a:r>
                      <a:r>
                        <a:rPr kumimoji="0" lang="en-US" sz="1800" b="0" i="0" kern="1200" dirty="0" err="1">
                          <a:solidFill>
                            <a:schemeClr val="dk1"/>
                          </a:solidFill>
                          <a:effectLst/>
                          <a:latin typeface="Times New Roman" pitchFamily="18" charset="0"/>
                          <a:ea typeface="+mn-ea"/>
                          <a:cs typeface="Times New Roman" pitchFamily="18" charset="0"/>
                        </a:rPr>
                        <a:t>lang</a:t>
                      </a:r>
                      <a:r>
                        <a:rPr kumimoji="0" lang="en-US" sz="1800" b="0" i="0" kern="1200" dirty="0">
                          <a:solidFill>
                            <a:schemeClr val="dk1"/>
                          </a:solidFill>
                          <a:effectLst/>
                          <a:latin typeface="Times New Roman" pitchFamily="18" charset="0"/>
                          <a:ea typeface="+mn-ea"/>
                          <a:cs typeface="Times New Roman" pitchFamily="18" charset="0"/>
                        </a:rPr>
                        <a:t> into a </a:t>
                      </a:r>
                      <a:r>
                        <a:rPr kumimoji="0" lang="en-US" sz="1800" b="0" i="0" kern="1200" dirty="0" err="1">
                          <a:solidFill>
                            <a:schemeClr val="dk1"/>
                          </a:solidFill>
                          <a:effectLst/>
                          <a:latin typeface="Times New Roman" pitchFamily="18" charset="0"/>
                          <a:ea typeface="+mn-ea"/>
                          <a:cs typeface="Times New Roman" pitchFamily="18" charset="0"/>
                        </a:rPr>
                        <a:t>sl</a:t>
                      </a:r>
                      <a:r>
                        <a:rPr kumimoji="0" lang="en-US" sz="1800" b="0" i="0" kern="1200" dirty="0">
                          <a:solidFill>
                            <a:schemeClr val="dk1"/>
                          </a:solidFill>
                          <a:effectLst/>
                          <a:latin typeface="Times New Roman" pitchFamily="18" charset="0"/>
                          <a:ea typeface="+mn-ea"/>
                          <a:cs typeface="Times New Roman" pitchFamily="18" charset="0"/>
                        </a:rPr>
                        <a:t> started </a:t>
                      </a:r>
                      <a:r>
                        <a:rPr kumimoji="0" lang="en-US" sz="1800" b="0" i="0" kern="1200" dirty="0" err="1">
                          <a:solidFill>
                            <a:schemeClr val="dk1"/>
                          </a:solidFill>
                          <a:effectLst/>
                          <a:latin typeface="Times New Roman" pitchFamily="18" charset="0"/>
                          <a:ea typeface="+mn-ea"/>
                          <a:cs typeface="Times New Roman" pitchFamily="18" charset="0"/>
                        </a:rPr>
                        <a:t>sur</a:t>
                      </a:r>
                      <a:r>
                        <a:rPr kumimoji="0" lang="en-US" sz="1800" b="0" i="0" kern="1200" dirty="0">
                          <a:solidFill>
                            <a:schemeClr val="dk1"/>
                          </a:solidFill>
                          <a:effectLst/>
                          <a:latin typeface="Times New Roman" pitchFamily="18" charset="0"/>
                          <a:ea typeface="+mn-ea"/>
                          <a:cs typeface="Times New Roman" pitchFamily="18" charset="0"/>
                        </a:rPr>
                        <a:t>-facing</a:t>
                      </a:r>
                      <a:r>
                        <a:rPr lang="en-US" sz="1800" dirty="0">
                          <a:latin typeface="Times New Roman" pitchFamily="18" charset="0"/>
                          <a:cs typeface="Times New Roman" pitchFamily="18" charset="0"/>
                        </a:rPr>
                        <a:t>)</a:t>
                      </a:r>
                    </a:p>
                  </a:txBody>
                  <a:tcPr/>
                </a:tc>
                <a:tc>
                  <a:txBody>
                    <a:bodyPr/>
                    <a:lstStyle/>
                    <a:p>
                      <a:r>
                        <a:rPr lang="en-US" sz="1800" dirty="0">
                          <a:latin typeface="Times New Roman" pitchFamily="18" charset="0"/>
                          <a:cs typeface="Times New Roman" pitchFamily="18" charset="0"/>
                        </a:rPr>
                        <a:t>Accuracy issues.</a:t>
                      </a:r>
                    </a:p>
                    <a:p>
                      <a:r>
                        <a:rPr lang="en-US" sz="1800" dirty="0">
                          <a:latin typeface="Times New Roman" pitchFamily="18" charset="0"/>
                          <a:cs typeface="Times New Roman" pitchFamily="18" charset="0"/>
                        </a:rPr>
                        <a:t>Several</a:t>
                      </a:r>
                      <a:r>
                        <a:rPr lang="en-US" sz="1800" baseline="0" dirty="0">
                          <a:latin typeface="Times New Roman" pitchFamily="18" charset="0"/>
                          <a:cs typeface="Times New Roman" pitchFamily="18" charset="0"/>
                        </a:rPr>
                        <a:t> gaps in SLT and Generation from complete analysis.</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990624">
                <a:tc>
                  <a:txBody>
                    <a:bodyPr/>
                    <a:lstStyle/>
                    <a:p>
                      <a:r>
                        <a:rPr lang="en-US" sz="1800" dirty="0">
                          <a:latin typeface="Times New Roman" pitchFamily="18" charset="0"/>
                          <a:cs typeface="Times New Roman" pitchFamily="18" charset="0"/>
                        </a:rPr>
                        <a:t>6.</a:t>
                      </a:r>
                    </a:p>
                  </a:txBody>
                  <a:tcPr/>
                </a:tc>
                <a:tc>
                  <a:txBody>
                    <a:bodyPr/>
                    <a:lstStyle/>
                    <a:p>
                      <a:r>
                        <a:rPr lang="en-US" sz="1800" dirty="0">
                          <a:latin typeface="Times New Roman" pitchFamily="18" charset="0"/>
                          <a:cs typeface="Times New Roman" pitchFamily="18" charset="0"/>
                        </a:rPr>
                        <a:t>Sign language </a:t>
                      </a:r>
                      <a:r>
                        <a:rPr lang="en-US" sz="1800" dirty="0" err="1">
                          <a:latin typeface="Times New Roman" pitchFamily="18" charset="0"/>
                          <a:cs typeface="Times New Roman" pitchFamily="18" charset="0"/>
                        </a:rPr>
                        <a:t>convertion</a:t>
                      </a:r>
                      <a:r>
                        <a:rPr lang="en-US" sz="1800" dirty="0">
                          <a:latin typeface="Times New Roman" pitchFamily="18" charset="0"/>
                          <a:cs typeface="Times New Roman" pitchFamily="18" charset="0"/>
                        </a:rPr>
                        <a:t> to text and speech</a:t>
                      </a:r>
                    </a:p>
                  </a:txBody>
                  <a:tcPr/>
                </a:tc>
                <a:tc>
                  <a:txBody>
                    <a:bodyPr/>
                    <a:lstStyle/>
                    <a:p>
                      <a:r>
                        <a:rPr lang="en-US" sz="1800" dirty="0" err="1">
                          <a:latin typeface="Times New Roman" pitchFamily="18" charset="0"/>
                          <a:cs typeface="Times New Roman" pitchFamily="18" charset="0"/>
                        </a:rPr>
                        <a:t>Sai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Deepthi</a:t>
                      </a:r>
                      <a:r>
                        <a:rPr lang="en-US" sz="1800" dirty="0">
                          <a:latin typeface="Times New Roman" pitchFamily="18" charset="0"/>
                          <a:cs typeface="Times New Roman" pitchFamily="18" charset="0"/>
                        </a:rPr>
                        <a:t> BP</a:t>
                      </a:r>
                    </a:p>
                    <a:p>
                      <a:r>
                        <a:rPr lang="en-US" sz="1800" dirty="0" err="1">
                          <a:latin typeface="Times New Roman" pitchFamily="18" charset="0"/>
                          <a:cs typeface="Times New Roman" pitchFamily="18" charset="0"/>
                        </a:rPr>
                        <a:t>Shiram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Triwari</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JETIR</a:t>
                      </a:r>
                    </a:p>
                  </a:txBody>
                  <a:tcPr/>
                </a:tc>
                <a:tc>
                  <a:txBody>
                    <a:bodyPr/>
                    <a:lstStyle/>
                    <a:p>
                      <a:r>
                        <a:rPr lang="en-US" sz="1800" dirty="0">
                          <a:latin typeface="Times New Roman" pitchFamily="18" charset="0"/>
                          <a:cs typeface="Times New Roman" pitchFamily="18" charset="0"/>
                        </a:rPr>
                        <a:t>2022</a:t>
                      </a:r>
                    </a:p>
                  </a:txBody>
                  <a:tcPr/>
                </a:tc>
                <a:tc>
                  <a:txBody>
                    <a:bodyPr/>
                    <a:lstStyle/>
                    <a:p>
                      <a:r>
                        <a:rPr lang="en-US" sz="1800" b="1" dirty="0">
                          <a:latin typeface="Times New Roman" pitchFamily="18" charset="0"/>
                          <a:cs typeface="Times New Roman" pitchFamily="18" charset="0"/>
                        </a:rPr>
                        <a:t>YOLO</a:t>
                      </a:r>
                      <a:r>
                        <a:rPr lang="en-US" sz="1800" dirty="0">
                          <a:latin typeface="Times New Roman" pitchFamily="18" charset="0"/>
                          <a:cs typeface="Times New Roman" pitchFamily="18" charset="0"/>
                        </a:rPr>
                        <a:t>-(This is a s/w-based project which uses </a:t>
                      </a:r>
                      <a:r>
                        <a:rPr lang="en-US" sz="1800" dirty="0" err="1">
                          <a:latin typeface="Times New Roman" pitchFamily="18" charset="0"/>
                          <a:cs typeface="Times New Roman" pitchFamily="18" charset="0"/>
                        </a:rPr>
                        <a:t>MediaPipe</a:t>
                      </a:r>
                      <a:r>
                        <a:rPr lang="en-US" sz="1800" dirty="0">
                          <a:latin typeface="Times New Roman" pitchFamily="18" charset="0"/>
                          <a:cs typeface="Times New Roman" pitchFamily="18" charset="0"/>
                        </a:rPr>
                        <a:t> framework to detect hand gestures)</a:t>
                      </a:r>
                    </a:p>
                  </a:txBody>
                  <a:tcPr/>
                </a:tc>
                <a:tc>
                  <a:txBody>
                    <a:bodyPr/>
                    <a:lstStyle/>
                    <a:p>
                      <a:r>
                        <a:rPr lang="en-US" sz="1800" dirty="0">
                          <a:latin typeface="Times New Roman" pitchFamily="18" charset="0"/>
                          <a:cs typeface="Times New Roman" pitchFamily="18" charset="0"/>
                        </a:rPr>
                        <a:t>No real time input.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solidFill>
                <a:latin typeface="Times New Roman" pitchFamily="18" charset="0"/>
                <a:cs typeface="Times New Roman" pitchFamily="18" charset="0"/>
              </a:rPr>
              <a:t>LITERATURE SURVEY</a:t>
            </a:r>
          </a:p>
        </p:txBody>
      </p:sp>
      <p:graphicFrame>
        <p:nvGraphicFramePr>
          <p:cNvPr id="4" name="Content Placeholder 3"/>
          <p:cNvGraphicFramePr>
            <a:graphicFrameLocks noGrp="1"/>
          </p:cNvGraphicFramePr>
          <p:nvPr>
            <p:ph sz="quarter" idx="1"/>
          </p:nvPr>
        </p:nvGraphicFramePr>
        <p:xfrm>
          <a:off x="214283" y="1634512"/>
          <a:ext cx="8715437" cy="4937760"/>
        </p:xfrm>
        <a:graphic>
          <a:graphicData uri="http://schemas.openxmlformats.org/drawingml/2006/table">
            <a:tbl>
              <a:tblPr firstRow="1" bandRow="1">
                <a:tableStyleId>{F5AB1C69-6EDB-4FF4-983F-18BD219EF322}</a:tableStyleId>
              </a:tblPr>
              <a:tblGrid>
                <a:gridCol w="642941">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500198">
                  <a:extLst>
                    <a:ext uri="{9D8B030D-6E8A-4147-A177-3AD203B41FA5}">
                      <a16:colId xmlns:a16="http://schemas.microsoft.com/office/drawing/2014/main" val="20002"/>
                    </a:ext>
                  </a:extLst>
                </a:gridCol>
                <a:gridCol w="1465310">
                  <a:extLst>
                    <a:ext uri="{9D8B030D-6E8A-4147-A177-3AD203B41FA5}">
                      <a16:colId xmlns:a16="http://schemas.microsoft.com/office/drawing/2014/main" val="20003"/>
                    </a:ext>
                  </a:extLst>
                </a:gridCol>
                <a:gridCol w="677830">
                  <a:extLst>
                    <a:ext uri="{9D8B030D-6E8A-4147-A177-3AD203B41FA5}">
                      <a16:colId xmlns:a16="http://schemas.microsoft.com/office/drawing/2014/main" val="20004"/>
                    </a:ext>
                  </a:extLst>
                </a:gridCol>
                <a:gridCol w="1857388">
                  <a:extLst>
                    <a:ext uri="{9D8B030D-6E8A-4147-A177-3AD203B41FA5}">
                      <a16:colId xmlns:a16="http://schemas.microsoft.com/office/drawing/2014/main" val="20005"/>
                    </a:ext>
                  </a:extLst>
                </a:gridCol>
                <a:gridCol w="1214448">
                  <a:extLst>
                    <a:ext uri="{9D8B030D-6E8A-4147-A177-3AD203B41FA5}">
                      <a16:colId xmlns:a16="http://schemas.microsoft.com/office/drawing/2014/main" val="20006"/>
                    </a:ext>
                  </a:extLst>
                </a:gridCol>
              </a:tblGrid>
              <a:tr h="571503">
                <a:tc>
                  <a:txBody>
                    <a:bodyPr/>
                    <a:lstStyle/>
                    <a:p>
                      <a:r>
                        <a:rPr lang="en-US" sz="1800" dirty="0" err="1">
                          <a:latin typeface="Times New Roman" pitchFamily="18" charset="0"/>
                          <a:cs typeface="Times New Roman" pitchFamily="18" charset="0"/>
                        </a:rPr>
                        <a:t>S.no</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Authors</a:t>
                      </a:r>
                    </a:p>
                  </a:txBody>
                  <a:tcPr/>
                </a:tc>
                <a:tc>
                  <a:txBody>
                    <a:bodyPr/>
                    <a:lstStyle/>
                    <a:p>
                      <a:r>
                        <a:rPr lang="en-US" sz="1800" dirty="0">
                          <a:latin typeface="Times New Roman" pitchFamily="18" charset="0"/>
                          <a:cs typeface="Times New Roman" pitchFamily="18" charset="0"/>
                        </a:rPr>
                        <a:t>Name of the journal</a:t>
                      </a:r>
                    </a:p>
                  </a:txBody>
                  <a:tcPr/>
                </a:tc>
                <a:tc>
                  <a:txBody>
                    <a:bodyPr/>
                    <a:lstStyle/>
                    <a:p>
                      <a:r>
                        <a:rPr lang="en-US" sz="1800" dirty="0">
                          <a:latin typeface="Times New Roman" pitchFamily="18" charset="0"/>
                          <a:cs typeface="Times New Roman" pitchFamily="18" charset="0"/>
                        </a:rPr>
                        <a:t>Year</a:t>
                      </a:r>
                    </a:p>
                  </a:txBody>
                  <a:tcPr/>
                </a:tc>
                <a:tc>
                  <a:txBody>
                    <a:bodyPr/>
                    <a:lstStyle/>
                    <a:p>
                      <a:r>
                        <a:rPr lang="en-US" sz="1800" dirty="0">
                          <a:latin typeface="Times New Roman" pitchFamily="18" charset="0"/>
                          <a:cs typeface="Times New Roman" pitchFamily="18" charset="0"/>
                        </a:rPr>
                        <a:t>Methodology</a:t>
                      </a:r>
                    </a:p>
                  </a:txBody>
                  <a:tcPr/>
                </a:tc>
                <a:tc>
                  <a:txBody>
                    <a:bodyPr/>
                    <a:lstStyle/>
                    <a:p>
                      <a:r>
                        <a:rPr lang="en-US" sz="1800" dirty="0">
                          <a:latin typeface="Times New Roman" pitchFamily="18" charset="0"/>
                          <a:cs typeface="Times New Roman" pitchFamily="18" charset="0"/>
                        </a:rPr>
                        <a:t>Critics</a:t>
                      </a:r>
                    </a:p>
                  </a:txBody>
                  <a:tcPr/>
                </a:tc>
                <a:extLst>
                  <a:ext uri="{0D108BD9-81ED-4DB2-BD59-A6C34878D82A}">
                    <a16:rowId xmlns:a16="http://schemas.microsoft.com/office/drawing/2014/main" val="10000"/>
                  </a:ext>
                </a:extLst>
              </a:tr>
              <a:tr h="1459724">
                <a:tc>
                  <a:txBody>
                    <a:bodyPr/>
                    <a:lstStyle/>
                    <a:p>
                      <a:r>
                        <a:rPr lang="en-US" sz="1800" dirty="0">
                          <a:latin typeface="Times New Roman" pitchFamily="18" charset="0"/>
                          <a:cs typeface="Times New Roman" pitchFamily="18" charset="0"/>
                        </a:rPr>
                        <a:t>7.</a:t>
                      </a:r>
                    </a:p>
                  </a:txBody>
                  <a:tcPr/>
                </a:tc>
                <a:tc>
                  <a:txBody>
                    <a:bodyPr/>
                    <a:lstStyle/>
                    <a:p>
                      <a:r>
                        <a:rPr kumimoji="0" lang="en-US" b="0" i="0" kern="1200" dirty="0">
                          <a:solidFill>
                            <a:schemeClr val="dk1"/>
                          </a:solidFill>
                          <a:latin typeface="Times New Roman" pitchFamily="18" charset="0"/>
                          <a:ea typeface="+mn-ea"/>
                          <a:cs typeface="Times New Roman" pitchFamily="18" charset="0"/>
                        </a:rPr>
                        <a:t>Sign Language Recognition</a:t>
                      </a:r>
                      <a:endParaRPr lang="en-US" sz="1800" dirty="0">
                        <a:latin typeface="Times New Roman" pitchFamily="18" charset="0"/>
                        <a:cs typeface="Times New Roman" pitchFamily="18" charset="0"/>
                      </a:endParaRPr>
                    </a:p>
                  </a:txBody>
                  <a:tcPr/>
                </a:tc>
                <a:tc>
                  <a:txBody>
                    <a:bodyPr/>
                    <a:lstStyle/>
                    <a:p>
                      <a:r>
                        <a:rPr lang="en-US" sz="1800" dirty="0" err="1">
                          <a:latin typeface="Times New Roman" pitchFamily="18" charset="0"/>
                          <a:cs typeface="Times New Roman" pitchFamily="18" charset="0"/>
                        </a:rPr>
                        <a:t>Sathik</a:t>
                      </a:r>
                      <a:r>
                        <a:rPr lang="en-US" sz="1800" baseline="0" dirty="0">
                          <a:latin typeface="Times New Roman" pitchFamily="18" charset="0"/>
                          <a:cs typeface="Times New Roman" pitchFamily="18" charset="0"/>
                        </a:rPr>
                        <a:t> Ram </a:t>
                      </a:r>
                      <a:r>
                        <a:rPr lang="en-US" sz="1800" baseline="0" dirty="0" err="1">
                          <a:latin typeface="Times New Roman" pitchFamily="18" charset="0"/>
                          <a:cs typeface="Times New Roman" pitchFamily="18" charset="0"/>
                        </a:rPr>
                        <a:t>Kodandaram</a:t>
                      </a:r>
                      <a:endParaRPr lang="en-US" sz="1800" baseline="0" dirty="0">
                        <a:latin typeface="Times New Roman" pitchFamily="18" charset="0"/>
                        <a:cs typeface="Times New Roman" pitchFamily="18" charset="0"/>
                      </a:endParaRPr>
                    </a:p>
                    <a:p>
                      <a:r>
                        <a:rPr lang="en-US" sz="1800" baseline="0" dirty="0" err="1">
                          <a:latin typeface="Times New Roman" pitchFamily="18" charset="0"/>
                          <a:cs typeface="Times New Roman" pitchFamily="18" charset="0"/>
                        </a:rPr>
                        <a:t>N.Pavan</a:t>
                      </a:r>
                      <a:r>
                        <a:rPr lang="en-US" sz="1800" baseline="0" dirty="0">
                          <a:latin typeface="Times New Roman" pitchFamily="18" charset="0"/>
                          <a:cs typeface="Times New Roman" pitchFamily="18" charset="0"/>
                        </a:rPr>
                        <a:t> Kumar</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TURCOMAT</a:t>
                      </a:r>
                    </a:p>
                  </a:txBody>
                  <a:tcPr/>
                </a:tc>
                <a:tc>
                  <a:txBody>
                    <a:bodyPr/>
                    <a:lstStyle/>
                    <a:p>
                      <a:r>
                        <a:rPr lang="en-US" sz="1800" dirty="0">
                          <a:latin typeface="Times New Roman" pitchFamily="18" charset="0"/>
                          <a:cs typeface="Times New Roman" pitchFamily="18" charset="0"/>
                        </a:rPr>
                        <a:t>2021</a:t>
                      </a:r>
                    </a:p>
                  </a:txBody>
                  <a:tcPr/>
                </a:tc>
                <a:tc>
                  <a:txBody>
                    <a:bodyPr/>
                    <a:lstStyle/>
                    <a:p>
                      <a:pPr algn="l"/>
                      <a:r>
                        <a:rPr lang="en-US" sz="1800" b="1" dirty="0">
                          <a:latin typeface="Times New Roman" pitchFamily="18" charset="0"/>
                          <a:cs typeface="Times New Roman" pitchFamily="18" charset="0"/>
                        </a:rPr>
                        <a:t>Deep Learning</a:t>
                      </a:r>
                      <a:r>
                        <a:rPr lang="en-US" sz="1800" dirty="0">
                          <a:latin typeface="Times New Roman" pitchFamily="18" charset="0"/>
                          <a:cs typeface="Times New Roman" pitchFamily="18" charset="0"/>
                        </a:rPr>
                        <a:t>-(The</a:t>
                      </a:r>
                      <a:r>
                        <a:rPr lang="en-US" sz="1800" baseline="0" dirty="0">
                          <a:latin typeface="Times New Roman" pitchFamily="18" charset="0"/>
                          <a:cs typeface="Times New Roman" pitchFamily="18" charset="0"/>
                        </a:rPr>
                        <a:t> </a:t>
                      </a:r>
                      <a:r>
                        <a:rPr kumimoji="0" lang="en-US" sz="1800" b="0" i="0" kern="1200" dirty="0">
                          <a:solidFill>
                            <a:schemeClr val="dk1"/>
                          </a:solidFill>
                          <a:effectLst/>
                          <a:latin typeface="Times New Roman" pitchFamily="18" charset="0"/>
                          <a:ea typeface="+mn-ea"/>
                          <a:cs typeface="Times New Roman" pitchFamily="18" charset="0"/>
                        </a:rPr>
                        <a:t>creation</a:t>
                      </a:r>
                      <a:r>
                        <a:rPr kumimoji="0" lang="en-US" sz="1800" b="0" i="0" kern="1200" baseline="0" dirty="0">
                          <a:solidFill>
                            <a:schemeClr val="dk1"/>
                          </a:solidFill>
                          <a:effectLst/>
                          <a:latin typeface="Times New Roman" pitchFamily="18" charset="0"/>
                          <a:ea typeface="+mn-ea"/>
                          <a:cs typeface="Times New Roman" pitchFamily="18" charset="0"/>
                        </a:rPr>
                        <a:t> of</a:t>
                      </a:r>
                      <a:r>
                        <a:rPr kumimoji="0" lang="en-US" sz="1800" b="0" i="0" kern="1200" dirty="0">
                          <a:solidFill>
                            <a:schemeClr val="dk1"/>
                          </a:solidFill>
                          <a:effectLst/>
                          <a:latin typeface="Times New Roman" pitchFamily="18" charset="0"/>
                          <a:ea typeface="+mn-ea"/>
                          <a:cs typeface="Times New Roman" pitchFamily="18" charset="0"/>
                        </a:rPr>
                        <a:t> CNN</a:t>
                      </a:r>
                      <a:r>
                        <a:rPr kumimoji="0" lang="en-US" sz="1800" b="0" i="0" kern="1200" baseline="0" dirty="0">
                          <a:solidFill>
                            <a:schemeClr val="dk1"/>
                          </a:solidFill>
                          <a:effectLst/>
                          <a:latin typeface="Times New Roman" pitchFamily="18" charset="0"/>
                          <a:ea typeface="+mn-ea"/>
                          <a:cs typeface="Times New Roman" pitchFamily="18" charset="0"/>
                        </a:rPr>
                        <a:t> </a:t>
                      </a:r>
                      <a:r>
                        <a:rPr kumimoji="0" lang="en-US" sz="1800" b="0" i="0" kern="1200" dirty="0">
                          <a:solidFill>
                            <a:schemeClr val="dk1"/>
                          </a:solidFill>
                          <a:effectLst/>
                          <a:latin typeface="Times New Roman" pitchFamily="18" charset="0"/>
                          <a:ea typeface="+mn-ea"/>
                          <a:cs typeface="Times New Roman" pitchFamily="18" charset="0"/>
                        </a:rPr>
                        <a:t>classifier that can classify the hand gestures into English </a:t>
                      </a:r>
                    </a:p>
                    <a:p>
                      <a:pPr algn="l"/>
                      <a:r>
                        <a:rPr kumimoji="0" lang="en-US" sz="1800" b="0" i="0" kern="1200" dirty="0">
                          <a:solidFill>
                            <a:schemeClr val="dk1"/>
                          </a:solidFill>
                          <a:effectLst/>
                          <a:latin typeface="Times New Roman" pitchFamily="18" charset="0"/>
                          <a:ea typeface="+mn-ea"/>
                          <a:cs typeface="Times New Roman" pitchFamily="18" charset="0"/>
                        </a:rPr>
                        <a:t>alphabets and digits)</a:t>
                      </a:r>
                    </a:p>
                  </a:txBody>
                  <a:tcPr/>
                </a:tc>
                <a:tc>
                  <a:txBody>
                    <a:bodyPr/>
                    <a:lstStyle/>
                    <a:p>
                      <a:r>
                        <a:rPr lang="en-US" sz="1800" dirty="0">
                          <a:latin typeface="Times New Roman" pitchFamily="18" charset="0"/>
                          <a:cs typeface="Times New Roman" pitchFamily="18" charset="0"/>
                        </a:rPr>
                        <a:t>Dataset only contains </a:t>
                      </a:r>
                    </a:p>
                    <a:p>
                      <a:r>
                        <a:rPr lang="en-US" sz="1800" dirty="0">
                          <a:latin typeface="Times New Roman" pitchFamily="18" charset="0"/>
                          <a:cs typeface="Times New Roman" pitchFamily="18" charset="0"/>
                        </a:rPr>
                        <a:t>0-9 &amp; A-Z.</a:t>
                      </a:r>
                    </a:p>
                  </a:txBody>
                  <a:tcPr/>
                </a:tc>
                <a:extLst>
                  <a:ext uri="{0D108BD9-81ED-4DB2-BD59-A6C34878D82A}">
                    <a16:rowId xmlns:a16="http://schemas.microsoft.com/office/drawing/2014/main" val="10001"/>
                  </a:ext>
                </a:extLst>
              </a:tr>
              <a:tr h="1459724">
                <a:tc>
                  <a:txBody>
                    <a:bodyPr/>
                    <a:lstStyle/>
                    <a:p>
                      <a:r>
                        <a:rPr lang="en-US" sz="1800" dirty="0">
                          <a:latin typeface="Times New Roman" pitchFamily="18" charset="0"/>
                          <a:cs typeface="Times New Roman" pitchFamily="18" charset="0"/>
                        </a:rPr>
                        <a:t>8.</a:t>
                      </a:r>
                    </a:p>
                  </a:txBody>
                  <a:tcPr/>
                </a:tc>
                <a:tc>
                  <a:txBody>
                    <a:bodyPr/>
                    <a:lstStyle/>
                    <a:p>
                      <a:r>
                        <a:rPr lang="en-US" sz="1800" dirty="0">
                          <a:latin typeface="Times New Roman" pitchFamily="18" charset="0"/>
                          <a:cs typeface="Times New Roman" pitchFamily="18" charset="0"/>
                        </a:rPr>
                        <a:t>Real-time Conversion of Sign Language to Text and Speech, and vice-versa</a:t>
                      </a:r>
                    </a:p>
                  </a:txBody>
                  <a:tcPr/>
                </a:tc>
                <a:tc>
                  <a:txBody>
                    <a:bodyPr/>
                    <a:lstStyle/>
                    <a:p>
                      <a:r>
                        <a:rPr lang="en-US" sz="1800" dirty="0" err="1">
                          <a:latin typeface="Times New Roman" pitchFamily="18" charset="0"/>
                          <a:cs typeface="Times New Roman" pitchFamily="18" charset="0"/>
                        </a:rPr>
                        <a:t>Supriya</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Agre</a:t>
                      </a:r>
                      <a:endParaRPr lang="en-US" sz="1800" baseline="0" dirty="0">
                        <a:latin typeface="Times New Roman" pitchFamily="18" charset="0"/>
                        <a:cs typeface="Times New Roman" pitchFamily="18" charset="0"/>
                      </a:endParaRPr>
                    </a:p>
                    <a:p>
                      <a:r>
                        <a:rPr lang="en-US" sz="1800" baseline="0" dirty="0" err="1">
                          <a:latin typeface="Times New Roman" pitchFamily="18" charset="0"/>
                          <a:cs typeface="Times New Roman" pitchFamily="18" charset="0"/>
                        </a:rPr>
                        <a:t>Sohan</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Wasker</a:t>
                      </a:r>
                      <a:endParaRPr lang="en-US" sz="1800" baseline="0" dirty="0">
                        <a:latin typeface="Times New Roman" pitchFamily="18" charset="0"/>
                        <a:cs typeface="Times New Roman" pitchFamily="18" charset="0"/>
                      </a:endParaRPr>
                    </a:p>
                    <a:p>
                      <a:r>
                        <a:rPr lang="en-US" sz="1800" baseline="0" dirty="0" err="1">
                          <a:latin typeface="Times New Roman" pitchFamily="18" charset="0"/>
                          <a:cs typeface="Times New Roman" pitchFamily="18" charset="0"/>
                        </a:rPr>
                        <a:t>Aman</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Vashishtha</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JETIR</a:t>
                      </a:r>
                    </a:p>
                  </a:txBody>
                  <a:tcPr/>
                </a:tc>
                <a:tc>
                  <a:txBody>
                    <a:bodyPr/>
                    <a:lstStyle/>
                    <a:p>
                      <a:r>
                        <a:rPr lang="en-US" sz="1800" dirty="0">
                          <a:latin typeface="Times New Roman" pitchFamily="18" charset="0"/>
                          <a:cs typeface="Times New Roman" pitchFamily="18" charset="0"/>
                        </a:rPr>
                        <a:t>2023</a:t>
                      </a:r>
                    </a:p>
                  </a:txBody>
                  <a:tcPr/>
                </a:tc>
                <a:tc>
                  <a:txBody>
                    <a:bodyPr/>
                    <a:lstStyle/>
                    <a:p>
                      <a:r>
                        <a:rPr lang="en-US" sz="1800" b="1" dirty="0">
                          <a:latin typeface="Times New Roman" pitchFamily="18" charset="0"/>
                          <a:cs typeface="Times New Roman" pitchFamily="18" charset="0"/>
                        </a:rPr>
                        <a:t>Computer Vision-</a:t>
                      </a:r>
                      <a:r>
                        <a:rPr lang="en-US" sz="1800" dirty="0">
                          <a:latin typeface="Times New Roman" pitchFamily="18" charset="0"/>
                          <a:cs typeface="Times New Roman" pitchFamily="18" charset="0"/>
                        </a:rPr>
                        <a:t>(The process involves a seamless flow of operations to ensure efficient real-time </a:t>
                      </a:r>
                      <a:r>
                        <a:rPr lang="en-US" sz="1800" dirty="0" err="1">
                          <a:latin typeface="Times New Roman" pitchFamily="18" charset="0"/>
                          <a:cs typeface="Times New Roman" pitchFamily="18" charset="0"/>
                        </a:rPr>
                        <a:t>comn</a:t>
                      </a:r>
                      <a:r>
                        <a:rPr lang="en-US" sz="1800" dirty="0">
                          <a:latin typeface="Times New Roman" pitchFamily="18" charset="0"/>
                          <a:cs typeface="Times New Roman" pitchFamily="18" charset="0"/>
                        </a:rPr>
                        <a:t>)</a:t>
                      </a:r>
                    </a:p>
                  </a:txBody>
                  <a:tcPr/>
                </a:tc>
                <a:tc>
                  <a:txBody>
                    <a:bodyPr/>
                    <a:lstStyle/>
                    <a:p>
                      <a:r>
                        <a:rPr lang="en-US" sz="1800" dirty="0">
                          <a:latin typeface="Times New Roman" pitchFamily="18" charset="0"/>
                          <a:cs typeface="Times New Roman" pitchFamily="18" charset="0"/>
                        </a:rPr>
                        <a:t>Gesture</a:t>
                      </a:r>
                      <a:r>
                        <a:rPr lang="en-US" sz="1800" baseline="0" dirty="0">
                          <a:latin typeface="Times New Roman" pitchFamily="18" charset="0"/>
                          <a:cs typeface="Times New Roman" pitchFamily="18" charset="0"/>
                        </a:rPr>
                        <a:t> </a:t>
                      </a:r>
                      <a:r>
                        <a:rPr lang="en-US" sz="1800" baseline="0" dirty="0" err="1">
                          <a:latin typeface="Times New Roman" pitchFamily="18" charset="0"/>
                          <a:cs typeface="Times New Roman" pitchFamily="18" charset="0"/>
                        </a:rPr>
                        <a:t>complexibility</a:t>
                      </a:r>
                      <a:r>
                        <a:rPr lang="en-US" sz="1800" baseline="0" dirty="0">
                          <a:latin typeface="Times New Roman" pitchFamily="18" charset="0"/>
                          <a:cs typeface="Times New Roman" pitchFamily="18" charset="0"/>
                        </a:rPr>
                        <a:t> &amp; dialect variations exist.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1228</TotalTime>
  <Words>2975</Words>
  <Application>Microsoft Office PowerPoint</Application>
  <PresentationFormat>On-screen Show (4:3)</PresentationFormat>
  <Paragraphs>382</Paragraphs>
  <Slides>50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Georgia</vt:lpstr>
      <vt:lpstr>Times New Roman</vt:lpstr>
      <vt:lpstr>Wingdings</vt:lpstr>
      <vt:lpstr>Wingdings 2</vt:lpstr>
      <vt:lpstr>Civic</vt:lpstr>
      <vt:lpstr>A.V.C College of Engineering Department of Computer science &amp; Engineering</vt:lpstr>
      <vt:lpstr>PowerPoint Presentation</vt:lpstr>
      <vt:lpstr>ABSTRACT</vt:lpstr>
      <vt:lpstr>INTRODUCTION-COMPUTER VISION</vt:lpstr>
      <vt:lpstr> SIGN LANGUAGE SYMBOLS</vt:lpstr>
      <vt:lpstr>LITERATURE SURVEY</vt:lpstr>
      <vt:lpstr>LITERATURE SURVEY</vt:lpstr>
      <vt:lpstr>LITERATURE SURVEY</vt:lpstr>
      <vt:lpstr>LITERATURE SURVEY</vt:lpstr>
      <vt:lpstr>LITERATURE SURVEY</vt:lpstr>
      <vt:lpstr>PowerPoint Presentation</vt:lpstr>
      <vt:lpstr>PROPOSED SYSTEM</vt:lpstr>
      <vt:lpstr>ARCHITECTURE DIAGRAM</vt:lpstr>
      <vt:lpstr>HARDWARE REQUIREMENTS</vt:lpstr>
      <vt:lpstr>SOFTWARE REQUIREMENTS</vt:lpstr>
      <vt:lpstr>MODULES </vt:lpstr>
      <vt:lpstr> 1.DATA ACQUISITION</vt:lpstr>
      <vt:lpstr>    2.TRAIN/TEST DATASET  </vt:lpstr>
      <vt:lpstr>3.PRE-PROCESSING</vt:lpstr>
      <vt:lpstr>RESIZING</vt:lpstr>
      <vt:lpstr>RESIZING</vt:lpstr>
      <vt:lpstr>NORMALIZATION</vt:lpstr>
      <vt:lpstr>NORMALIZATION</vt:lpstr>
      <vt:lpstr>NOISE REDUCTION</vt:lpstr>
      <vt:lpstr>NOISE REDUCTION</vt:lpstr>
      <vt:lpstr>4.CLASSIFICATION</vt:lpstr>
      <vt:lpstr>PowerPoint Presentation</vt:lpstr>
      <vt:lpstr>POOLING LAYER</vt:lpstr>
      <vt:lpstr>ACTIVATION FUNCTION</vt:lpstr>
      <vt:lpstr>FULLY CONNECTED LAYER</vt:lpstr>
      <vt:lpstr>FULLY CONNECTED LAYER(DENSE)</vt:lpstr>
      <vt:lpstr>CLASSIFICATION</vt:lpstr>
      <vt:lpstr>5.ACTION DETECTION</vt:lpstr>
      <vt:lpstr>CONFUSION MATRIX</vt:lpstr>
      <vt:lpstr>CONFUSION MATRIX</vt:lpstr>
      <vt:lpstr>RESULT</vt:lpstr>
      <vt:lpstr>RESULT</vt:lpstr>
      <vt:lpstr>RESULT</vt:lpstr>
      <vt:lpstr>PERFORMANCE METRICS USED</vt:lpstr>
      <vt:lpstr>PERFORMANCE METRICS USED</vt:lpstr>
      <vt:lpstr>COMPARATIVE ANALYSIS OF ALGORITHMS</vt:lpstr>
      <vt:lpstr>CONCLUSION</vt:lpstr>
      <vt:lpstr>FUTURE ENHANCEMENT</vt:lpstr>
      <vt:lpstr>REFERENCES</vt:lpstr>
      <vt:lpstr>PUBLICATION</vt:lpstr>
      <vt:lpstr>CERTIFICATE(1)</vt:lpstr>
      <vt:lpstr>CERTIFICATE(2)</vt:lpstr>
      <vt:lpstr>CERTIFICATE(3)</vt:lpstr>
      <vt:lpstr>CERTIFICATE(4)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A.V.C College of Engineering Department of Computer science &amp; Engineering</dc:title>
  <dc:creator>hp</dc:creator>
  <cp:lastModifiedBy>Santhoshini B</cp:lastModifiedBy>
  <cp:revision>126</cp:revision>
  <dcterms:created xsi:type="dcterms:W3CDTF">2024-04-05T00:44:19Z</dcterms:created>
  <dcterms:modified xsi:type="dcterms:W3CDTF">2024-10-25T16:27:47Z</dcterms:modified>
</cp:coreProperties>
</file>